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9" r:id="rId4"/>
    <p:sldId id="286" r:id="rId5"/>
    <p:sldId id="261" r:id="rId6"/>
    <p:sldId id="262" r:id="rId7"/>
    <p:sldId id="260" r:id="rId8"/>
    <p:sldId id="284" r:id="rId9"/>
    <p:sldId id="285" r:id="rId10"/>
    <p:sldId id="264" r:id="rId11"/>
    <p:sldId id="287" r:id="rId12"/>
  </p:sldIdLst>
  <p:sldSz cx="9144000" cy="5143500" type="screen16x9"/>
  <p:notesSz cx="7019925" cy="9305925"/>
  <p:embeddedFontLst>
    <p:embeddedFont>
      <p:font typeface="Lato Light" panose="020F0302020204030203" charset="0"/>
      <p:regular r:id="rId14"/>
      <p:bold r:id="rId15"/>
      <p:italic r:id="rId16"/>
      <p:boldItalic r:id="rId17"/>
    </p:embeddedFont>
    <p:embeddedFont>
      <p:font typeface="Lato Hairline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147EC6-973A-4500-8A71-8D4A5D6A168B}">
  <a:tblStyle styleId="{79147EC6-973A-4500-8A71-8D4A5D6A16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6"/>
    <p:restoredTop sz="94711"/>
  </p:normalViewPr>
  <p:slideViewPr>
    <p:cSldViewPr snapToGrid="0" snapToObjects="1">
      <p:cViewPr varScale="1">
        <p:scale>
          <a:sx n="115" d="100"/>
          <a:sy n="115" d="100"/>
        </p:scale>
        <p:origin x="6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2363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2" tIns="93272" rIns="93272" bIns="9327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7878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48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4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20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18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20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503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836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9564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1205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675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3950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spcFirstLastPara="1" wrap="square" lIns="93272" tIns="93272" rIns="93272" bIns="932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2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iwny.org/dec-gran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iwny.org/wp-content/uploads/2018/12/DEC-Grant-Panel-Roster-2013-2019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iwny.org/dec-gran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2165937" y="1319753"/>
            <a:ext cx="6770379" cy="36174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2019-2020 DEC Grant</a:t>
            </a:r>
            <a:r>
              <a:rPr lang="en-US" sz="4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US" sz="4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4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Information </a:t>
            </a:r>
            <a:r>
              <a:rPr lang="en-US" sz="40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Session</a:t>
            </a:r>
            <a:br>
              <a:rPr lang="en-US" sz="40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2000" b="1" dirty="0" smtClean="0"/>
              <a:t>Administered </a:t>
            </a:r>
            <a:r>
              <a:rPr lang="en-US" sz="2000" b="1" dirty="0"/>
              <a:t>by:</a:t>
            </a:r>
            <a:br>
              <a:rPr lang="en-US" sz="2000" b="1" dirty="0"/>
            </a:br>
            <a:r>
              <a:rPr lang="en-US" sz="2000" b="1" dirty="0"/>
              <a:t>Arts Services Initiative of Western New York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Funded by:</a:t>
            </a:r>
            <a:br>
              <a:rPr lang="en-US" sz="2000" b="1" dirty="0"/>
            </a:br>
            <a:r>
              <a:rPr lang="en-US" sz="2000" b="1" dirty="0"/>
              <a:t>NYS Council on the Arts</a:t>
            </a:r>
            <a:endParaRPr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905749-4240-CC47-8230-1B5610C4B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33" y="103693"/>
            <a:ext cx="1963872" cy="509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22F172-ABB0-584E-B7C5-15261F033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791200"/>
            <a:ext cx="2381250" cy="55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BAE0B0-E91F-0A41-94CB-E17325E6A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43600"/>
            <a:ext cx="2381250" cy="552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3ABFD4-D185-E049-8090-2A218D381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96000"/>
            <a:ext cx="2381250" cy="552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A2D6E86-812F-0247-8CE5-D001C8C7A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33" y="735290"/>
            <a:ext cx="1768727" cy="399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8;p17">
            <a:extLst>
              <a:ext uri="{FF2B5EF4-FFF2-40B4-BE49-F238E27FC236}">
                <a16:creationId xmlns="" xmlns:a16="http://schemas.microsoft.com/office/drawing/2014/main" id="{7F661E1F-5326-1B4F-BED1-FEBEEF53F60F}"/>
              </a:ext>
            </a:extLst>
          </p:cNvPr>
          <p:cNvSpPr txBox="1">
            <a:spLocks/>
          </p:cNvSpPr>
          <p:nvPr/>
        </p:nvSpPr>
        <p:spPr>
          <a:xfrm>
            <a:off x="225967" y="105104"/>
            <a:ext cx="2864074" cy="70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28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Steps to Apply</a:t>
            </a:r>
            <a:endParaRPr lang="en-US" sz="28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285750" indent="-285750" algn="ctr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spcBef>
                <a:spcPts val="0"/>
              </a:spcBef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spcBef>
                <a:spcPts val="0"/>
              </a:spcBef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Google Shape;88;p17">
            <a:extLst>
              <a:ext uri="{FF2B5EF4-FFF2-40B4-BE49-F238E27FC236}">
                <a16:creationId xmlns="" xmlns:a16="http://schemas.microsoft.com/office/drawing/2014/main" id="{13455D78-2942-DC4C-9D8E-2E0D053C7358}"/>
              </a:ext>
            </a:extLst>
          </p:cNvPr>
          <p:cNvSpPr txBox="1">
            <a:spLocks/>
          </p:cNvSpPr>
          <p:nvPr/>
        </p:nvSpPr>
        <p:spPr>
          <a:xfrm>
            <a:off x="404642" y="917854"/>
            <a:ext cx="2506723" cy="375925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2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</a:t>
            </a:r>
          </a:p>
          <a:p>
            <a:pPr marL="114300" indent="0">
              <a:buClr>
                <a:schemeClr val="bg2"/>
              </a:buClr>
              <a:buSzPct val="100000"/>
              <a:buNone/>
            </a:pPr>
            <a:r>
              <a:rPr lang="en-US" sz="2400" dirty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Review Eligibility, Guidelines &amp; </a:t>
            </a:r>
            <a:r>
              <a:rPr lang="en-US" sz="2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Deadlines</a:t>
            </a:r>
            <a:endParaRPr lang="en-US" sz="2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2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2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Google Shape;88;p17">
            <a:extLst>
              <a:ext uri="{FF2B5EF4-FFF2-40B4-BE49-F238E27FC236}">
                <a16:creationId xmlns="" xmlns:a16="http://schemas.microsoft.com/office/drawing/2014/main" id="{63B99CF4-CE51-5A4A-92A0-3E37F5BB6B49}"/>
              </a:ext>
            </a:extLst>
          </p:cNvPr>
          <p:cNvSpPr txBox="1">
            <a:spLocks/>
          </p:cNvSpPr>
          <p:nvPr/>
        </p:nvSpPr>
        <p:spPr>
          <a:xfrm>
            <a:off x="3153105" y="914400"/>
            <a:ext cx="2648606" cy="376270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2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US" sz="20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Visit ASI Website &amp; </a:t>
            </a:r>
            <a:r>
              <a:rPr lang="en-US" sz="20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create </a:t>
            </a:r>
            <a:r>
              <a:rPr lang="en-US" sz="20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an a</a:t>
            </a:r>
            <a:r>
              <a:rPr lang="en-US" sz="20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ccount or sign into your account if you already have one</a:t>
            </a:r>
            <a:endParaRPr lang="en-US" sz="20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109728" indent="0">
              <a:buClr>
                <a:srgbClr val="002060"/>
              </a:buClr>
              <a:buNone/>
            </a:pPr>
            <a:r>
              <a:rPr lang="en-US" sz="2000" dirty="0">
                <a:hlinkClick r:id="rId3"/>
              </a:rPr>
              <a:t>https://www.asiwny.org/dec-grants/</a:t>
            </a:r>
            <a:endParaRPr lang="en-US" sz="2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2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2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" name="Google Shape;88;p17">
            <a:extLst>
              <a:ext uri="{FF2B5EF4-FFF2-40B4-BE49-F238E27FC236}">
                <a16:creationId xmlns="" xmlns:a16="http://schemas.microsoft.com/office/drawing/2014/main" id="{C5BEDE50-57FA-934A-A79F-528812A27C92}"/>
              </a:ext>
            </a:extLst>
          </p:cNvPr>
          <p:cNvSpPr txBox="1">
            <a:spLocks/>
          </p:cNvSpPr>
          <p:nvPr/>
        </p:nvSpPr>
        <p:spPr>
          <a:xfrm>
            <a:off x="6039098" y="914400"/>
            <a:ext cx="2652964" cy="375925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2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US" sz="24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Complete the Online Grant </a:t>
            </a:r>
            <a:r>
              <a:rPr lang="en-US" sz="24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Application</a:t>
            </a:r>
            <a:endParaRPr lang="en-US" sz="2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8;p17">
            <a:extLst>
              <a:ext uri="{FF2B5EF4-FFF2-40B4-BE49-F238E27FC236}">
                <a16:creationId xmlns="" xmlns:a16="http://schemas.microsoft.com/office/drawing/2014/main" id="{7F661E1F-5326-1B4F-BED1-FEBEEF53F60F}"/>
              </a:ext>
            </a:extLst>
          </p:cNvPr>
          <p:cNvSpPr txBox="1">
            <a:spLocks/>
          </p:cNvSpPr>
          <p:nvPr/>
        </p:nvSpPr>
        <p:spPr>
          <a:xfrm>
            <a:off x="225967" y="-58735"/>
            <a:ext cx="4534292" cy="70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&amp; Granting Process:</a:t>
            </a:r>
            <a:endParaRPr lang="en-US" sz="28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285750" indent="-285750" algn="ctr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spcBef>
                <a:spcPts val="0"/>
              </a:spcBef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spcBef>
                <a:spcPts val="0"/>
              </a:spcBef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Google Shape;88;p17">
            <a:extLst>
              <a:ext uri="{FF2B5EF4-FFF2-40B4-BE49-F238E27FC236}">
                <a16:creationId xmlns="" xmlns:a16="http://schemas.microsoft.com/office/drawing/2014/main" id="{13455D78-2942-DC4C-9D8E-2E0D053C7358}"/>
              </a:ext>
            </a:extLst>
          </p:cNvPr>
          <p:cNvSpPr txBox="1">
            <a:spLocks/>
          </p:cNvSpPr>
          <p:nvPr/>
        </p:nvSpPr>
        <p:spPr>
          <a:xfrm>
            <a:off x="225968" y="567249"/>
            <a:ext cx="2685398" cy="197872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15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</a:t>
            </a:r>
          </a:p>
          <a:p>
            <a:pPr marL="114300" indent="0">
              <a:buClr>
                <a:schemeClr val="bg2"/>
              </a:buClr>
              <a:buSzPct val="100000"/>
              <a:buNone/>
            </a:pPr>
            <a:r>
              <a:rPr lang="en-US" sz="15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Panel of your peers will evaluate the applications and recommend grantees.</a:t>
            </a:r>
          </a:p>
          <a:p>
            <a:pPr marL="114300" indent="0">
              <a:buClr>
                <a:schemeClr val="bg2"/>
              </a:buClr>
              <a:buSzPct val="100000"/>
              <a:buNone/>
            </a:pPr>
            <a:r>
              <a:rPr lang="en-US" sz="900" dirty="0">
                <a:hlinkClick r:id="rId3"/>
              </a:rPr>
              <a:t>https://www.asiwny.org/wp-content/uploads/2018/12/DEC-Grant-Panel-Roster-2013-2019.pdf</a:t>
            </a:r>
            <a:r>
              <a:rPr lang="en-US" sz="9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 </a:t>
            </a:r>
          </a:p>
          <a:p>
            <a:pPr marL="114300" indent="0">
              <a:buClr>
                <a:schemeClr val="bg2"/>
              </a:buClr>
              <a:buSzPct val="100000"/>
              <a:buNone/>
            </a:pPr>
            <a:r>
              <a:rPr lang="en-US" sz="15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(Late September) </a:t>
            </a:r>
            <a:endParaRPr lang="en-US" sz="15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2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2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Google Shape;88;p17">
            <a:extLst>
              <a:ext uri="{FF2B5EF4-FFF2-40B4-BE49-F238E27FC236}">
                <a16:creationId xmlns="" xmlns:a16="http://schemas.microsoft.com/office/drawing/2014/main" id="{63B99CF4-CE51-5A4A-92A0-3E37F5BB6B49}"/>
              </a:ext>
            </a:extLst>
          </p:cNvPr>
          <p:cNvSpPr txBox="1">
            <a:spLocks/>
          </p:cNvSpPr>
          <p:nvPr/>
        </p:nvSpPr>
        <p:spPr>
          <a:xfrm>
            <a:off x="3267470" y="567249"/>
            <a:ext cx="2648606" cy="197872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15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ASI will submit the recommendations to an Advisory </a:t>
            </a:r>
            <a:r>
              <a:rPr lang="en-US" sz="15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C</a:t>
            </a: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ommittee made up of your peers and ASI’s Board of Directors. 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(October)</a:t>
            </a:r>
            <a:endParaRPr lang="en-US" sz="15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2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2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" name="Google Shape;88;p17">
            <a:extLst>
              <a:ext uri="{FF2B5EF4-FFF2-40B4-BE49-F238E27FC236}">
                <a16:creationId xmlns="" xmlns:a16="http://schemas.microsoft.com/office/drawing/2014/main" id="{C5BEDE50-57FA-934A-A79F-528812A27C92}"/>
              </a:ext>
            </a:extLst>
          </p:cNvPr>
          <p:cNvSpPr txBox="1">
            <a:spLocks/>
          </p:cNvSpPr>
          <p:nvPr/>
        </p:nvSpPr>
        <p:spPr>
          <a:xfrm>
            <a:off x="6272180" y="603106"/>
            <a:ext cx="2652964" cy="197872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15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ASI’s Board approves the recommendations. 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(Early November)</a:t>
            </a: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Lato Hairline" panose="020B0604020202020204" charset="0"/>
            </a:endParaRPr>
          </a:p>
        </p:txBody>
      </p:sp>
      <p:sp>
        <p:nvSpPr>
          <p:cNvPr id="6" name="Google Shape;88;p17">
            <a:extLst>
              <a:ext uri="{FF2B5EF4-FFF2-40B4-BE49-F238E27FC236}">
                <a16:creationId xmlns="" xmlns:a16="http://schemas.microsoft.com/office/drawing/2014/main" id="{C5BEDE50-57FA-934A-A79F-528812A27C92}"/>
              </a:ext>
            </a:extLst>
          </p:cNvPr>
          <p:cNvSpPr txBox="1">
            <a:spLocks/>
          </p:cNvSpPr>
          <p:nvPr/>
        </p:nvSpPr>
        <p:spPr>
          <a:xfrm>
            <a:off x="225968" y="2735471"/>
            <a:ext cx="2355865" cy="228352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1500" b="1" dirty="0" smtClean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 </a:t>
            </a:r>
            <a:r>
              <a:rPr lang="en-US" sz="135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ASI will notify you if your application was denied and will offer feedback. Denied applicants may appeal the decision if it fits within the appeals guidelines provided by NYSCA. </a:t>
            </a:r>
            <a:r>
              <a:rPr lang="en-US" sz="135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ASI will respond to appeals. </a:t>
            </a:r>
            <a:endParaRPr lang="en-US" sz="1350" dirty="0" smtClean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US" sz="135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(November)</a:t>
            </a:r>
            <a:endParaRPr lang="en-US" sz="135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Google Shape;88;p17">
            <a:extLst>
              <a:ext uri="{FF2B5EF4-FFF2-40B4-BE49-F238E27FC236}">
                <a16:creationId xmlns="" xmlns:a16="http://schemas.microsoft.com/office/drawing/2014/main" id="{C5BEDE50-57FA-934A-A79F-528812A27C92}"/>
              </a:ext>
            </a:extLst>
          </p:cNvPr>
          <p:cNvSpPr txBox="1">
            <a:spLocks/>
          </p:cNvSpPr>
          <p:nvPr/>
        </p:nvSpPr>
        <p:spPr>
          <a:xfrm>
            <a:off x="2805952" y="2736709"/>
            <a:ext cx="1936375" cy="228352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1500" b="1" dirty="0" smtClean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5.</a:t>
            </a:r>
            <a:endParaRPr lang="en-US" sz="15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ASI will notify you if your application was approved! 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US" sz="14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(November)</a:t>
            </a:r>
            <a:endParaRPr lang="en-US" sz="12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Google Shape;88;p17">
            <a:extLst>
              <a:ext uri="{FF2B5EF4-FFF2-40B4-BE49-F238E27FC236}">
                <a16:creationId xmlns="" xmlns:a16="http://schemas.microsoft.com/office/drawing/2014/main" id="{C5BEDE50-57FA-934A-A79F-528812A27C92}"/>
              </a:ext>
            </a:extLst>
          </p:cNvPr>
          <p:cNvSpPr txBox="1">
            <a:spLocks/>
          </p:cNvSpPr>
          <p:nvPr/>
        </p:nvSpPr>
        <p:spPr>
          <a:xfrm>
            <a:off x="4966446" y="2735471"/>
            <a:ext cx="2115672" cy="228476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15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US" sz="1500" b="1" dirty="0" smtClean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US" sz="14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You </a:t>
            </a:r>
            <a:r>
              <a:rPr lang="en-US" sz="14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will sign a contract and upload it to your account in the grants </a:t>
            </a:r>
            <a:r>
              <a:rPr lang="en-US" sz="14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portal. </a:t>
            </a:r>
            <a:r>
              <a:rPr lang="en-US" sz="14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ASI will mail you a check once they receive your contract. </a:t>
            </a:r>
            <a:endParaRPr lang="en-US" sz="1400" dirty="0" smtClean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114300" indent="0">
              <a:buClr>
                <a:srgbClr val="002060"/>
              </a:buClr>
              <a:buNone/>
            </a:pPr>
            <a:r>
              <a:rPr lang="en-US" sz="14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(Early 2020)</a:t>
            </a:r>
            <a:endParaRPr lang="en-US" sz="14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114300" indent="0">
              <a:buClr>
                <a:srgbClr val="002060"/>
              </a:buClr>
              <a:buNone/>
            </a:pPr>
            <a:endParaRPr lang="en-US" sz="15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Google Shape;88;p17">
            <a:extLst>
              <a:ext uri="{FF2B5EF4-FFF2-40B4-BE49-F238E27FC236}">
                <a16:creationId xmlns="" xmlns:a16="http://schemas.microsoft.com/office/drawing/2014/main" id="{C5BEDE50-57FA-934A-A79F-528812A27C92}"/>
              </a:ext>
            </a:extLst>
          </p:cNvPr>
          <p:cNvSpPr txBox="1">
            <a:spLocks/>
          </p:cNvSpPr>
          <p:nvPr/>
        </p:nvSpPr>
        <p:spPr>
          <a:xfrm>
            <a:off x="7225553" y="2736709"/>
            <a:ext cx="1852786" cy="228352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15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  <a:r>
              <a:rPr lang="en-US" sz="1500" b="1" dirty="0" smtClean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US" sz="14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You complete a wonderful arts program in Erie or Niagara County! </a:t>
            </a:r>
          </a:p>
          <a:p>
            <a:pPr marL="114300" indent="0">
              <a:buClr>
                <a:srgbClr val="002060"/>
              </a:buClr>
              <a:buNone/>
            </a:pPr>
            <a:r>
              <a:rPr lang="en-US" sz="14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(Year of 2020)</a:t>
            </a:r>
            <a:endParaRPr lang="en-US" sz="14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114300" indent="0">
              <a:buClr>
                <a:srgbClr val="002060"/>
              </a:buClr>
              <a:buNone/>
            </a:pPr>
            <a:endParaRPr lang="en-US" sz="15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48199" y="134924"/>
            <a:ext cx="6061487" cy="125136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Deadline</a:t>
            </a:r>
            <a:r>
              <a:rPr lang="en-US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/>
            </a:r>
            <a:br>
              <a:rPr lang="en-US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</a:br>
            <a:r>
              <a:rPr lang="en-US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Friday, September 27 at 11:59PM</a:t>
            </a:r>
            <a:endParaRPr sz="28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509686" y="863187"/>
            <a:ext cx="2409869" cy="367722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Erie County Community Arts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Niagara </a:t>
            </a:r>
            <a:r>
              <a:rPr lang="en-US" sz="135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County</a:t>
            </a: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 Community Arts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Erie County Arts Education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Niagara County Arts Education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Erie County Individual Artist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Niagara County Individual Artist Grants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49250-2BF4-3B41-93DF-49D12234E8F8}"/>
              </a:ext>
            </a:extLst>
          </p:cNvPr>
          <p:cNvSpPr txBox="1"/>
          <p:nvPr/>
        </p:nvSpPr>
        <p:spPr>
          <a:xfrm>
            <a:off x="395648" y="1411857"/>
            <a:ext cx="5868517" cy="309315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109728" indent="0" algn="ctr">
              <a:buClr>
                <a:srgbClr val="002060"/>
              </a:buClr>
              <a:buNone/>
            </a:pP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Electronic </a:t>
            </a:r>
            <a:r>
              <a:rPr lang="en-US" sz="15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submission MUST be </a:t>
            </a:r>
            <a:r>
              <a:rPr lang="en-US" sz="1500" b="1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RECEIVED</a:t>
            </a:r>
            <a:r>
              <a:rPr lang="en-US" sz="15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 by this date and </a:t>
            </a: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time!</a:t>
            </a:r>
          </a:p>
          <a:p>
            <a:pPr marL="109728" indent="0" algn="ctr">
              <a:buClr>
                <a:srgbClr val="002060"/>
              </a:buClr>
              <a:buNone/>
            </a:pPr>
            <a:endParaRPr lang="en-US" sz="15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109728" indent="0" algn="ctr">
              <a:buClr>
                <a:srgbClr val="002060"/>
              </a:buClr>
              <a:buNone/>
            </a:pP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If you have applied for an ASI grant in the past, </a:t>
            </a:r>
            <a:r>
              <a:rPr lang="en-US" sz="1500" b="1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do not </a:t>
            </a: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create a new account in the grants portal.   </a:t>
            </a:r>
            <a:endParaRPr lang="en-US" sz="15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109728" indent="0" algn="ctr">
              <a:buClr>
                <a:srgbClr val="002060"/>
              </a:buClr>
              <a:buNone/>
            </a:pPr>
            <a:endParaRPr lang="en-US" sz="1500" dirty="0" smtClean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109728" indent="0" algn="ctr">
              <a:buClr>
                <a:srgbClr val="002060"/>
              </a:buClr>
              <a:buNone/>
            </a:pP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Late </a:t>
            </a:r>
            <a:r>
              <a:rPr lang="en-US" sz="15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submissions will </a:t>
            </a:r>
            <a:r>
              <a:rPr lang="en-US" sz="1500" b="1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NOT</a:t>
            </a:r>
            <a:r>
              <a:rPr lang="en-US" sz="15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 be considered</a:t>
            </a: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!</a:t>
            </a:r>
          </a:p>
          <a:p>
            <a:pPr marL="109728" indent="0" algn="ctr">
              <a:buClr>
                <a:srgbClr val="002060"/>
              </a:buClr>
              <a:buNone/>
            </a:pPr>
            <a:endParaRPr lang="en-US" sz="15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109728" indent="0" algn="ctr">
              <a:buClr>
                <a:srgbClr val="002060"/>
              </a:buClr>
              <a:buNone/>
            </a:pP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**We encourage </a:t>
            </a:r>
            <a:r>
              <a:rPr lang="en-US" sz="15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early submissions for reviewing purposes.</a:t>
            </a:r>
          </a:p>
          <a:p>
            <a:pPr marL="109728" indent="0" algn="ctr">
              <a:buClr>
                <a:srgbClr val="002060"/>
              </a:buClr>
              <a:buNone/>
            </a:pPr>
            <a:endParaRPr lang="en-US" sz="15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>
              <a:buClr>
                <a:srgbClr val="002060"/>
              </a:buClr>
            </a:pPr>
            <a:r>
              <a:rPr lang="en-US" sz="1500" b="1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DRAFT REVIEW DEADLINE: </a:t>
            </a:r>
            <a:endParaRPr lang="en-US" sz="1500" b="1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>
              <a:buClr>
                <a:srgbClr val="002060"/>
              </a:buClr>
            </a:pPr>
            <a:r>
              <a:rPr lang="en-US" sz="15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D</a:t>
            </a: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raft </a:t>
            </a:r>
            <a:r>
              <a:rPr lang="en-US" sz="15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application </a:t>
            </a: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will be reviewed if submitted by</a:t>
            </a:r>
          </a:p>
          <a:p>
            <a:pPr>
              <a:buClr>
                <a:srgbClr val="002060"/>
              </a:buClr>
            </a:pPr>
            <a:r>
              <a:rPr lang="en-US" sz="1500" b="1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 </a:t>
            </a:r>
            <a:r>
              <a:rPr lang="en-US" sz="1500" b="1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               Wed</a:t>
            </a:r>
            <a:r>
              <a:rPr lang="en-US" sz="1500" b="1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, September 4 -12:00 PM (Noon</a:t>
            </a:r>
            <a:r>
              <a:rPr lang="en-US" sz="1500" b="1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)</a:t>
            </a:r>
            <a:endParaRPr lang="en-US" sz="1500" b="1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285750" lvl="1" indent="-2857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Completeness, narrative structure</a:t>
            </a:r>
            <a:r>
              <a:rPr lang="en-US" sz="15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 </a:t>
            </a:r>
            <a:r>
              <a:rPr lang="en-US" sz="15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and budget.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="" xmlns:a16="http://schemas.microsoft.com/office/drawing/2014/main" id="{B0DE79D2-9FD7-544B-9615-E9960990319F}"/>
              </a:ext>
            </a:extLst>
          </p:cNvPr>
          <p:cNvSpPr txBox="1">
            <a:spLocks/>
          </p:cNvSpPr>
          <p:nvPr/>
        </p:nvSpPr>
        <p:spPr>
          <a:xfrm>
            <a:off x="396704" y="182881"/>
            <a:ext cx="6336605" cy="471504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2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Eligible Applicants:</a:t>
            </a:r>
          </a:p>
          <a:p>
            <a:pPr>
              <a:buClr>
                <a:schemeClr val="bg2"/>
              </a:buClr>
              <a:buSzPct val="100000"/>
            </a:pPr>
            <a:endParaRPr lang="en-US" sz="14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285750" indent="-285750">
              <a:spcBef>
                <a:spcPts val="4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Must be 18 years old or older. </a:t>
            </a:r>
          </a:p>
          <a:p>
            <a:pPr marL="285750" indent="-285750">
              <a:spcBef>
                <a:spcPts val="4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Nonprofit </a:t>
            </a:r>
            <a:r>
              <a:rPr lang="en-US" sz="16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Arts </a:t>
            </a: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Organizations</a:t>
            </a:r>
          </a:p>
          <a:p>
            <a:pPr marL="285750" indent="-285750">
              <a:spcBef>
                <a:spcPts val="4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Arts Organizations that are </a:t>
            </a:r>
            <a:r>
              <a:rPr lang="en-US" sz="1600" b="1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not</a:t>
            </a: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 non-profits </a:t>
            </a:r>
            <a:endParaRPr lang="en-US" sz="16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285750" indent="-285750">
              <a:spcBef>
                <a:spcPts val="4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Government </a:t>
            </a: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Municipalities</a:t>
            </a:r>
            <a:endParaRPr lang="en-US" sz="16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285750" indent="-285750">
              <a:spcBef>
                <a:spcPts val="4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Non-Arts Organizations with arts related programming and </a:t>
            </a: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events</a:t>
            </a:r>
            <a:endParaRPr lang="en-US" sz="16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285750" indent="-285750">
              <a:spcBef>
                <a:spcPts val="4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Coalitions / informal </a:t>
            </a: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groups</a:t>
            </a:r>
            <a:endParaRPr lang="en-US" sz="16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285750" indent="-285750">
              <a:spcBef>
                <a:spcPts val="4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Individual </a:t>
            </a: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Artists</a:t>
            </a:r>
            <a:endParaRPr lang="en-US" sz="16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6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>
              <a:buClr>
                <a:srgbClr val="002060"/>
              </a:buClr>
            </a:pPr>
            <a:r>
              <a:rPr lang="en-US" sz="1600" b="1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MUST</a:t>
            </a:r>
            <a:r>
              <a:rPr lang="en-US" sz="16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 </a:t>
            </a: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legally reside or be located in </a:t>
            </a:r>
            <a:r>
              <a:rPr lang="en-US" sz="16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Erie County or Niagara County </a:t>
            </a:r>
            <a:r>
              <a:rPr lang="en-US" sz="1600" b="1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and</a:t>
            </a:r>
            <a:r>
              <a:rPr lang="en-US" sz="16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 program/activity must take place in Erie County or Niagara County.</a:t>
            </a:r>
          </a:p>
          <a:p>
            <a:pPr>
              <a:buClr>
                <a:srgbClr val="002060"/>
              </a:buClr>
            </a:pPr>
            <a:endParaRPr lang="en-US" sz="16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>
              <a:buClr>
                <a:srgbClr val="002060"/>
              </a:buClr>
            </a:pPr>
            <a:r>
              <a:rPr lang="en-US" sz="1600" b="1" dirty="0">
                <a:solidFill>
                  <a:schemeClr val="tx1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Projects must take place between January 1, </a:t>
            </a:r>
            <a:r>
              <a:rPr lang="en-US" sz="1600" b="1" dirty="0" smtClean="0">
                <a:solidFill>
                  <a:schemeClr val="tx1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2020 and </a:t>
            </a:r>
            <a:r>
              <a:rPr lang="en-US" sz="1600" b="1" dirty="0">
                <a:solidFill>
                  <a:schemeClr val="tx1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December 31, </a:t>
            </a:r>
            <a:r>
              <a:rPr lang="en-US" sz="1600" b="1" dirty="0" smtClean="0">
                <a:solidFill>
                  <a:schemeClr val="tx1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2020.</a:t>
            </a:r>
            <a:endParaRPr lang="en-US" sz="16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 Medium" panose="02000503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88;p17">
            <a:extLst>
              <a:ext uri="{FF2B5EF4-FFF2-40B4-BE49-F238E27FC236}">
                <a16:creationId xmlns="" xmlns:a16="http://schemas.microsoft.com/office/drawing/2014/main" id="{02B0C1F6-CE1D-5A47-93E4-B61BD53BFB9D}"/>
              </a:ext>
            </a:extLst>
          </p:cNvPr>
          <p:cNvSpPr txBox="1">
            <a:spLocks/>
          </p:cNvSpPr>
          <p:nvPr/>
        </p:nvSpPr>
        <p:spPr>
          <a:xfrm>
            <a:off x="520260" y="567558"/>
            <a:ext cx="5746069" cy="441176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2400" b="1" u="sng" dirty="0" smtClean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</a:t>
            </a:r>
            <a:r>
              <a:rPr lang="en-US" sz="2400" b="1" dirty="0" smtClean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Eligible:</a:t>
            </a:r>
            <a:endParaRPr lang="en-US" sz="24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spcBef>
                <a:spcPts val="12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Schools </a:t>
            </a:r>
          </a:p>
          <a:p>
            <a:pPr>
              <a:spcBef>
                <a:spcPts val="12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Organizations </a:t>
            </a:r>
            <a:r>
              <a:rPr lang="en-US" sz="1400" dirty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that have applied to NYSCA or </a:t>
            </a: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REDC directly </a:t>
            </a:r>
            <a:r>
              <a:rPr lang="en-US" sz="1400" dirty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for funding for the </a:t>
            </a: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2020 </a:t>
            </a:r>
            <a:r>
              <a:rPr lang="en-US" sz="1400" dirty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fiscal </a:t>
            </a: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year (be careful with partner organizations).</a:t>
            </a:r>
            <a:endParaRPr lang="en-US" sz="1400" dirty="0"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>
              <a:spcBef>
                <a:spcPts val="12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NYS agencies &amp; </a:t>
            </a: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departments</a:t>
            </a:r>
            <a:r>
              <a:rPr lang="en-US" sz="1400" dirty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.</a:t>
            </a:r>
          </a:p>
          <a:p>
            <a:pPr>
              <a:spcBef>
                <a:spcPts val="12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Requests that are for more than 50% of the project’s </a:t>
            </a: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budget (Community Arts &amp; Arts Education Categories)</a:t>
            </a:r>
          </a:p>
          <a:p>
            <a:pPr>
              <a:spcBef>
                <a:spcPts val="12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Projects NOT open to the public. </a:t>
            </a:r>
          </a:p>
          <a:p>
            <a:pPr>
              <a:spcBef>
                <a:spcPts val="12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dirty="0"/>
              <a:t>Previously funded DEC recipients who have failed to provide final reports, use proper acknowledgement, or have failed to comply with previous contract terms</a:t>
            </a:r>
            <a:r>
              <a:rPr lang="en-US" sz="1400" dirty="0" smtClean="0"/>
              <a:t>.</a:t>
            </a:r>
            <a:endParaRPr lang="en-US" sz="1400" dirty="0"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>
              <a:spcBef>
                <a:spcPts val="1200"/>
              </a:spcBef>
              <a:buClr>
                <a:schemeClr val="bg2"/>
              </a:buClr>
              <a:buFont typeface="Courier New" panose="02070309020205020404" pitchFamily="49" charset="0"/>
              <a:buChar char="o"/>
            </a:pPr>
            <a:r>
              <a:rPr lang="en-US" sz="1400" u="sng" dirty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INCOMPLETE OR LATE APPLICATIONS</a:t>
            </a:r>
            <a:r>
              <a:rPr lang="en-US" sz="1400" u="sng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.</a:t>
            </a: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8;p17">
            <a:extLst>
              <a:ext uri="{FF2B5EF4-FFF2-40B4-BE49-F238E27FC236}">
                <a16:creationId xmlns="" xmlns:a16="http://schemas.microsoft.com/office/drawing/2014/main" id="{29F79907-5B14-5A47-A559-BC54DA686A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7865" y="178676"/>
            <a:ext cx="5716064" cy="487315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Funding </a:t>
            </a:r>
            <a:r>
              <a:rPr lang="en-US" sz="2400" b="1" dirty="0" smtClean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Categories:</a:t>
            </a:r>
            <a:endParaRPr lang="en-US" sz="24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Community Arts Grants</a:t>
            </a:r>
            <a:r>
              <a:rPr lang="en-US" sz="1400" b="1" i="0" dirty="0" smtClean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: </a:t>
            </a:r>
            <a:br>
              <a:rPr lang="en-US" sz="1400" b="1" i="0" dirty="0" smtClean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1400" b="1" i="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MATCHING GRANT 50%</a:t>
            </a:r>
            <a:endParaRPr lang="en-US" sz="1400" b="1" i="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Minimum: $500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Maximum: $5,000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i="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Arts Educations Grants</a:t>
            </a:r>
            <a:r>
              <a:rPr lang="en-US" sz="1400" b="1" i="0" dirty="0" smtClean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: </a:t>
            </a:r>
            <a:br>
              <a:rPr lang="en-US" sz="1400" b="1" i="0" dirty="0" smtClean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1400" b="1" i="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MATCHING GRANT 50%</a:t>
            </a:r>
            <a:endParaRPr lang="en-US" sz="1400" b="1" i="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400" i="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Minimum: $500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400" i="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Maximum: $5,000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400" i="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400" b="1" i="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Individual Artist Grants</a:t>
            </a:r>
            <a:r>
              <a:rPr lang="en-US" sz="1400" b="1" i="0" dirty="0" smtClean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: </a:t>
            </a:r>
            <a:br>
              <a:rPr lang="en-US" sz="1400" b="1" i="0" dirty="0" smtClean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</a:br>
            <a:r>
              <a:rPr lang="en-US" sz="1400" b="1" i="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FLAT COMMISION, NO MATCH NEEDED</a:t>
            </a:r>
            <a:endParaRPr lang="en-US" sz="1400" b="1" i="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400" i="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$</a:t>
            </a:r>
            <a:r>
              <a:rPr lang="en-US" sz="1400" i="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2,500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800" i="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b="1" i="0" u="sng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Community Arts &amp; Arts Education Grants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i="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Up to 3 project requests, no more than $5,000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400" i="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b="1" i="0" u="sng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Individual Artist Grants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i="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Can only apply for 1 in this category.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Can apply in another category (</a:t>
            </a:r>
            <a:r>
              <a:rPr lang="en-US" sz="1400" b="1" i="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Community </a:t>
            </a:r>
            <a:r>
              <a:rPr lang="en-US" sz="1400" b="1" i="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Arts &amp; Arts Education Grants</a:t>
            </a:r>
            <a:r>
              <a:rPr lang="en-US" sz="1400" i="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), cannot exceed $</a:t>
            </a:r>
            <a:r>
              <a:rPr lang="en-US" sz="1400" i="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5,000 total. </a:t>
            </a:r>
            <a:endParaRPr lang="en-US" sz="1400" i="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b="1" i="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i="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i="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i="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1400" i="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Google Shape;88;p17">
            <a:extLst>
              <a:ext uri="{FF2B5EF4-FFF2-40B4-BE49-F238E27FC236}">
                <a16:creationId xmlns="" xmlns:a16="http://schemas.microsoft.com/office/drawing/2014/main" id="{14E103B8-4CBD-4B40-B6B8-054BB8ED58D9}"/>
              </a:ext>
            </a:extLst>
          </p:cNvPr>
          <p:cNvSpPr txBox="1">
            <a:spLocks/>
          </p:cNvSpPr>
          <p:nvPr/>
        </p:nvSpPr>
        <p:spPr>
          <a:xfrm>
            <a:off x="6262448" y="708553"/>
            <a:ext cx="2774731" cy="364356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20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Funding </a:t>
            </a:r>
            <a:r>
              <a:rPr lang="en-US" sz="2000" b="1" dirty="0" smtClean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Priorities for ALL Categories:</a:t>
            </a:r>
            <a:endParaRPr lang="en-US" sz="20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First time applicants or new initiatives from past applicants;</a:t>
            </a:r>
          </a:p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Artist fees &amp; technical production services;</a:t>
            </a:r>
          </a:p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Marketing / publicity costs;</a:t>
            </a:r>
          </a:p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Projects for audiences unable to access programming;</a:t>
            </a:r>
          </a:p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Free or low-cost admission to individuals economically in-need</a:t>
            </a:r>
            <a:r>
              <a:rPr lang="en-US" sz="140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51213D6-08F8-FA40-8814-F58E9FCFD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55" y="2544574"/>
            <a:ext cx="3048000" cy="2089150"/>
          </a:xfrm>
          <a:prstGeom prst="rect">
            <a:avLst/>
          </a:prstGeom>
        </p:spPr>
      </p:pic>
      <p:sp>
        <p:nvSpPr>
          <p:cNvPr id="9" name="Google Shape;88;p17">
            <a:extLst>
              <a:ext uri="{FF2B5EF4-FFF2-40B4-BE49-F238E27FC236}">
                <a16:creationId xmlns="" xmlns:a16="http://schemas.microsoft.com/office/drawing/2014/main" id="{2908A2FC-F535-DE4C-A7E1-39C5F291E3CC}"/>
              </a:ext>
            </a:extLst>
          </p:cNvPr>
          <p:cNvSpPr txBox="1">
            <a:spLocks/>
          </p:cNvSpPr>
          <p:nvPr/>
        </p:nvSpPr>
        <p:spPr>
          <a:xfrm>
            <a:off x="273269" y="428998"/>
            <a:ext cx="4760457" cy="168894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20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Community Arts Grants:</a:t>
            </a:r>
          </a:p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Matching Grant: Will fund up to 50% of your project’s budget</a:t>
            </a:r>
          </a:p>
          <a:p>
            <a:pPr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Community-based </a:t>
            </a:r>
            <a:r>
              <a:rPr lang="en-US" sz="1400" dirty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arts </a:t>
            </a: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activities (all artistic disciplines) </a:t>
            </a:r>
            <a:r>
              <a:rPr lang="en-US" sz="1400" dirty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in Erie or Niagara County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285750" indent="-285750" algn="ctr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C6DB8A-2493-A14F-92DE-8728E78A030E}"/>
              </a:ext>
            </a:extLst>
          </p:cNvPr>
          <p:cNvSpPr txBox="1"/>
          <p:nvPr/>
        </p:nvSpPr>
        <p:spPr>
          <a:xfrm>
            <a:off x="4632952" y="4475058"/>
            <a:ext cx="2983500" cy="60016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Parkinson’s </a:t>
            </a:r>
            <a:r>
              <a:rPr lang="en-US" sz="110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Foundation</a:t>
            </a:r>
            <a:endParaRPr lang="en-US" sz="11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ctr"/>
            <a:r>
              <a:rPr lang="en-US" sz="1100" b="1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“Art </a:t>
            </a:r>
            <a:r>
              <a:rPr lang="en-US" sz="1100" b="1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Moves Me </a:t>
            </a:r>
            <a:r>
              <a:rPr lang="en-US" sz="1100" b="1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at </a:t>
            </a:r>
            <a:r>
              <a:rPr lang="en-US" sz="1100" b="1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Burchfield Penney Art </a:t>
            </a:r>
            <a:r>
              <a:rPr lang="en-US" sz="1100" b="1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Center”</a:t>
            </a:r>
            <a:endParaRPr lang="en-US" sz="1100" b="1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ctr"/>
            <a:r>
              <a:rPr lang="en-US" sz="110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2019 Community Arts Grantee</a:t>
            </a:r>
            <a:endParaRPr lang="en-US" sz="11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20" name="Google Shape;88;p17">
            <a:extLst>
              <a:ext uri="{FF2B5EF4-FFF2-40B4-BE49-F238E27FC236}">
                <a16:creationId xmlns="" xmlns:a16="http://schemas.microsoft.com/office/drawing/2014/main" id="{B1F94A4F-1AFF-D14C-B42B-2EFCA50CC4E7}"/>
              </a:ext>
            </a:extLst>
          </p:cNvPr>
          <p:cNvSpPr txBox="1">
            <a:spLocks/>
          </p:cNvSpPr>
          <p:nvPr/>
        </p:nvSpPr>
        <p:spPr>
          <a:xfrm>
            <a:off x="280657" y="2388529"/>
            <a:ext cx="4753069" cy="172867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16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Eligibility:</a:t>
            </a:r>
          </a:p>
          <a:p>
            <a:pPr marL="285750" indent="-285750">
              <a:spcBef>
                <a:spcPts val="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400" dirty="0"/>
              <a:t>Community Arts grants may include, but are not limited to: exhibitions, workshop series, </a:t>
            </a:r>
            <a:r>
              <a:rPr lang="en-US" sz="1400" dirty="0" smtClean="0"/>
              <a:t>performances, </a:t>
            </a:r>
            <a:r>
              <a:rPr lang="en-US" sz="1400" dirty="0"/>
              <a:t>festivals, screenings or readings. All funded projects in this category must be community based and open to the general public.</a:t>
            </a:r>
          </a:p>
          <a:p>
            <a:pPr marL="285750" indent="-285750">
              <a:spcBef>
                <a:spcPts val="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spcBef>
                <a:spcPts val="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69" y="147978"/>
            <a:ext cx="3048000" cy="20231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49D18B-0344-2B49-8E7E-3F6BFA5DA490}"/>
              </a:ext>
            </a:extLst>
          </p:cNvPr>
          <p:cNvSpPr txBox="1"/>
          <p:nvPr/>
        </p:nvSpPr>
        <p:spPr>
          <a:xfrm>
            <a:off x="6194965" y="1836927"/>
            <a:ext cx="24993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Lewiston Council on the Arts </a:t>
            </a:r>
          </a:p>
          <a:p>
            <a:pPr algn="ctr"/>
            <a:r>
              <a:rPr lang="en-US" sz="1200" b="1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Earth </a:t>
            </a:r>
            <a:r>
              <a:rPr lang="en-US" sz="1200" b="1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Voices of the Great </a:t>
            </a:r>
            <a:r>
              <a:rPr lang="en-US" sz="1200" b="1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Spirit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2019 Community Arts Grantee </a:t>
            </a:r>
            <a:endParaRPr lang="en-US" sz="12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8;p17">
            <a:extLst>
              <a:ext uri="{FF2B5EF4-FFF2-40B4-BE49-F238E27FC236}">
                <a16:creationId xmlns="" xmlns:a16="http://schemas.microsoft.com/office/drawing/2014/main" id="{5B052AFB-80BA-9A49-BD1B-36824A40832E}"/>
              </a:ext>
            </a:extLst>
          </p:cNvPr>
          <p:cNvSpPr txBox="1">
            <a:spLocks/>
          </p:cNvSpPr>
          <p:nvPr/>
        </p:nvSpPr>
        <p:spPr>
          <a:xfrm>
            <a:off x="126903" y="117692"/>
            <a:ext cx="4945117" cy="108641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20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Arts Education Grants:</a:t>
            </a:r>
          </a:p>
          <a:p>
            <a:pPr>
              <a:spcBef>
                <a:spcPts val="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Matching Grant: Will </a:t>
            </a: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fund </a:t>
            </a:r>
            <a:r>
              <a:rPr lang="en-US" sz="1400" dirty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up to 50% of your project’s </a:t>
            </a: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budget</a:t>
            </a:r>
          </a:p>
          <a:p>
            <a:pPr>
              <a:spcBef>
                <a:spcPts val="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25% of </a:t>
            </a:r>
            <a:r>
              <a:rPr lang="en-US" sz="1400" dirty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the county’s total DEC grant funds</a:t>
            </a:r>
            <a:endParaRPr lang="en-US" sz="14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0" indent="0" algn="ctr">
              <a:spcBef>
                <a:spcPts val="0"/>
              </a:spcBef>
              <a:buClr>
                <a:schemeClr val="bg2"/>
              </a:buClr>
              <a:buSzPct val="100000"/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Clr>
                <a:schemeClr val="bg2"/>
              </a:buClr>
              <a:buSzPct val="100000"/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Google Shape;88;p17">
            <a:extLst>
              <a:ext uri="{FF2B5EF4-FFF2-40B4-BE49-F238E27FC236}">
                <a16:creationId xmlns="" xmlns:a16="http://schemas.microsoft.com/office/drawing/2014/main" id="{FF1D13AA-A6FE-274A-B5E4-9618CD5E314C}"/>
              </a:ext>
            </a:extLst>
          </p:cNvPr>
          <p:cNvSpPr txBox="1">
            <a:spLocks/>
          </p:cNvSpPr>
          <p:nvPr/>
        </p:nvSpPr>
        <p:spPr>
          <a:xfrm>
            <a:off x="126903" y="1285591"/>
            <a:ext cx="5920811" cy="378517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16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lang="en-US" sz="1600" b="1" dirty="0" smtClean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ligibility</a:t>
            </a:r>
            <a:r>
              <a:rPr lang="en-US" sz="16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  <a:p>
            <a:pPr marL="114300" indent="0">
              <a:buClr>
                <a:schemeClr val="bg2"/>
              </a:buClr>
              <a:buSzPct val="100000"/>
              <a:buNone/>
            </a:pPr>
            <a:r>
              <a:rPr lang="en-US" sz="14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Project must:</a:t>
            </a:r>
          </a:p>
          <a:p>
            <a:pPr lvl="1">
              <a:spcBef>
                <a:spcPts val="2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latin typeface="Lato Hairline" panose="020B0604020202020204" charset="0"/>
                <a:cs typeface="Lato Hairline" panose="020B0604020202020204" charset="0"/>
              </a:rPr>
              <a:t>S</a:t>
            </a:r>
            <a:r>
              <a:rPr lang="en-US" sz="1300" dirty="0" smtClean="0">
                <a:latin typeface="Lato Hairline" panose="020B0604020202020204" charset="0"/>
                <a:cs typeface="Lato Hairline" panose="020B0604020202020204" charset="0"/>
              </a:rPr>
              <a:t>upport </a:t>
            </a:r>
            <a:r>
              <a:rPr lang="en-US" sz="1300" dirty="0">
                <a:latin typeface="Lato Hairline" panose="020B0604020202020204" charset="0"/>
                <a:cs typeface="Lato Hairline" panose="020B0604020202020204" charset="0"/>
              </a:rPr>
              <a:t>arts education projects that take place in-school during the school day </a:t>
            </a:r>
            <a:r>
              <a:rPr lang="en-US" sz="1300" dirty="0" smtClean="0">
                <a:latin typeface="Lato Hairline" panose="020B0604020202020204" charset="0"/>
                <a:cs typeface="Lato Hairline" panose="020B0604020202020204" charset="0"/>
              </a:rPr>
              <a:t>and/or </a:t>
            </a:r>
            <a:r>
              <a:rPr lang="en-US" sz="1300" dirty="0">
                <a:latin typeface="Lato Hairline" panose="020B0604020202020204" charset="0"/>
                <a:cs typeface="Lato Hairline" panose="020B0604020202020204" charset="0"/>
              </a:rPr>
              <a:t>after-school and community-based settings </a:t>
            </a:r>
            <a:r>
              <a:rPr lang="en-US" sz="1300" dirty="0" smtClean="0">
                <a:latin typeface="Lato Hairline" panose="020B0604020202020204" charset="0"/>
                <a:cs typeface="Lato Hairline" panose="020B0604020202020204" charset="0"/>
              </a:rPr>
              <a:t>for </a:t>
            </a:r>
            <a:r>
              <a:rPr lang="en-US" sz="1300" b="1" dirty="0" smtClean="0">
                <a:latin typeface="Lato Hairline" panose="020B0604020202020204" charset="0"/>
                <a:cs typeface="Lato Hairline" panose="020B0604020202020204" charset="0"/>
              </a:rPr>
              <a:t>grades K-12;</a:t>
            </a:r>
          </a:p>
          <a:p>
            <a:pPr lvl="1">
              <a:spcBef>
                <a:spcPts val="2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latin typeface="Lato Hairline" panose="020B0604020202020204" charset="0"/>
                <a:cs typeface="Lato Hairline" panose="020B0604020202020204" charset="0"/>
              </a:rPr>
              <a:t>B</a:t>
            </a:r>
            <a:r>
              <a:rPr lang="en-US" sz="1300" dirty="0" smtClean="0">
                <a:latin typeface="Lato Hairline" panose="020B0604020202020204" charset="0"/>
                <a:cs typeface="Lato Hairline" panose="020B0604020202020204" charset="0"/>
              </a:rPr>
              <a:t>e </a:t>
            </a:r>
            <a:r>
              <a:rPr lang="en-US" sz="1300" dirty="0">
                <a:latin typeface="Lato Hairline" panose="020B0604020202020204" charset="0"/>
                <a:cs typeface="Lato Hairline" panose="020B0604020202020204" charset="0"/>
              </a:rPr>
              <a:t>carried out in partnership with a public school or </a:t>
            </a:r>
            <a:r>
              <a:rPr lang="en-US" sz="1300" dirty="0" smtClean="0">
                <a:latin typeface="Lato Hairline" panose="020B0604020202020204" charset="0"/>
                <a:cs typeface="Lato Hairline" panose="020B0604020202020204" charset="0"/>
              </a:rPr>
              <a:t>a </a:t>
            </a:r>
            <a:r>
              <a:rPr lang="en-US" sz="1300" dirty="0">
                <a:latin typeface="Lato Hairline" panose="020B0604020202020204" charset="0"/>
                <a:cs typeface="Lato Hairline" panose="020B0604020202020204" charset="0"/>
              </a:rPr>
              <a:t>community-based </a:t>
            </a:r>
            <a:r>
              <a:rPr lang="en-US" sz="1300" dirty="0" smtClean="0">
                <a:latin typeface="Lato Hairline" panose="020B0604020202020204" charset="0"/>
                <a:cs typeface="Lato Hairline" panose="020B0604020202020204" charset="0"/>
              </a:rPr>
              <a:t>organization</a:t>
            </a:r>
            <a:r>
              <a:rPr lang="en-US" sz="1300" dirty="0">
                <a:latin typeface="Lato Hairline" panose="020B0604020202020204" charset="0"/>
                <a:cs typeface="Lato Hairline" panose="020B0604020202020204" charset="0"/>
              </a:rPr>
              <a:t>;</a:t>
            </a:r>
            <a:endParaRPr lang="en-US" sz="1300" dirty="0" smtClean="0">
              <a:latin typeface="Lato Hairline" panose="020B0604020202020204" charset="0"/>
              <a:cs typeface="Lato Hairline" panose="020B0604020202020204" charset="0"/>
            </a:endParaRPr>
          </a:p>
          <a:p>
            <a:pPr lvl="1">
              <a:spcBef>
                <a:spcPts val="2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Develop </a:t>
            </a:r>
            <a:r>
              <a:rPr lang="en-US" sz="13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&amp; </a:t>
            </a:r>
            <a:r>
              <a:rPr lang="en-US" sz="13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implement </a:t>
            </a:r>
            <a:r>
              <a:rPr lang="en-US" sz="13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sequential, skills-based </a:t>
            </a:r>
            <a:r>
              <a:rPr lang="en-US" sz="13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study;</a:t>
            </a:r>
          </a:p>
          <a:p>
            <a:pPr lvl="1">
              <a:spcBef>
                <a:spcPts val="2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Show hands-on</a:t>
            </a:r>
            <a:r>
              <a:rPr lang="en-US" sz="13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, participatory creation and/or learning opportunities in one or more art forms that may culminate in exhibitions, productions, or </a:t>
            </a:r>
            <a:r>
              <a:rPr lang="en-US" sz="13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demonstrations.</a:t>
            </a:r>
            <a:endParaRPr lang="en-US" sz="13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lvl="1">
              <a:spcBef>
                <a:spcPts val="2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State </a:t>
            </a:r>
            <a:r>
              <a:rPr lang="en-US" sz="13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learning goals, methodologies and outcomes and a means for evaluation </a:t>
            </a:r>
          </a:p>
          <a:p>
            <a:pPr lvl="1">
              <a:spcBef>
                <a:spcPts val="2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Include a </a:t>
            </a:r>
            <a:r>
              <a:rPr lang="en-US" sz="1300" b="1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minimum of 3 hands-on learning sessions </a:t>
            </a:r>
            <a:r>
              <a:rPr lang="en-US" sz="13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with students</a:t>
            </a:r>
            <a:r>
              <a:rPr lang="en-US" sz="13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.</a:t>
            </a:r>
          </a:p>
          <a:p>
            <a:pPr lvl="1">
              <a:spcBef>
                <a:spcPts val="2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 written </a:t>
            </a:r>
            <a:r>
              <a:rPr lang="en-US" sz="1300" b="1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letter of commitment </a:t>
            </a:r>
            <a:r>
              <a:rPr lang="en-US" sz="13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from the school(s) </a:t>
            </a:r>
            <a:r>
              <a:rPr lang="en-US" sz="13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or community partner </a:t>
            </a:r>
            <a:r>
              <a:rPr lang="en-US" sz="1300" b="1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is needed. </a:t>
            </a:r>
            <a:endParaRPr lang="en-US" sz="1300" b="1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lvl="1"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endParaRPr lang="en-US" sz="1400" dirty="0" smtClean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lvl="1"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5F145C1-6E00-9F46-8628-EAC9265F3425}"/>
              </a:ext>
            </a:extLst>
          </p:cNvPr>
          <p:cNvSpPr txBox="1"/>
          <p:nvPr/>
        </p:nvSpPr>
        <p:spPr>
          <a:xfrm>
            <a:off x="6229985" y="2639085"/>
            <a:ext cx="252248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Peace of the </a:t>
            </a:r>
            <a:r>
              <a:rPr lang="en-US" sz="10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City </a:t>
            </a:r>
            <a:r>
              <a:rPr lang="en-US" sz="10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Ministries</a:t>
            </a:r>
          </a:p>
          <a:p>
            <a:pPr algn="ctr"/>
            <a:r>
              <a:rPr lang="en-US" sz="1000" b="1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“Shakespeare </a:t>
            </a:r>
            <a:r>
              <a:rPr lang="en-US" sz="1000" b="1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Comes to 716” </a:t>
            </a:r>
            <a:endParaRPr lang="en-US" sz="1000" b="1" dirty="0" smtClean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algn="ctr"/>
            <a:r>
              <a:rPr lang="en-US" sz="10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2019 DEC Arts Education Grantee</a:t>
            </a:r>
            <a:endParaRPr lang="en-US" sz="10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48" y="209232"/>
            <a:ext cx="2579519" cy="2308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562" y="3388659"/>
            <a:ext cx="2968477" cy="160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7">
            <a:extLst>
              <a:ext uri="{FF2B5EF4-FFF2-40B4-BE49-F238E27FC236}">
                <a16:creationId xmlns="" xmlns:a16="http://schemas.microsoft.com/office/drawing/2014/main" id="{2908A2FC-F535-DE4C-A7E1-39C5F291E3CC}"/>
              </a:ext>
            </a:extLst>
          </p:cNvPr>
          <p:cNvSpPr txBox="1">
            <a:spLocks/>
          </p:cNvSpPr>
          <p:nvPr/>
        </p:nvSpPr>
        <p:spPr>
          <a:xfrm>
            <a:off x="425668" y="283780"/>
            <a:ext cx="3733956" cy="206002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2000" b="1" dirty="0" smtClean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Individual Artist </a:t>
            </a:r>
            <a:r>
              <a:rPr lang="en-US" sz="2000" b="1" dirty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Grants:</a:t>
            </a:r>
          </a:p>
          <a:p>
            <a:pPr>
              <a:spcBef>
                <a:spcPts val="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Flat Commission $2,500: No match needed</a:t>
            </a:r>
          </a:p>
          <a:p>
            <a:pPr>
              <a:spcBef>
                <a:spcPts val="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endParaRPr lang="en-US" sz="1600" dirty="0" smtClean="0"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>
              <a:spcBef>
                <a:spcPts val="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2 </a:t>
            </a:r>
            <a:r>
              <a:rPr lang="en-US" sz="16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Erie County grants AND 2 Niagara County grants will be distributed.</a:t>
            </a:r>
          </a:p>
          <a:p>
            <a:pPr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285750" indent="-285750" algn="ctr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spcBef>
                <a:spcPts val="0"/>
              </a:spcBef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marL="0" indent="0" algn="ctr">
              <a:buFont typeface="Lato Light"/>
              <a:buNone/>
            </a:pP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Google Shape;88;p17">
            <a:extLst>
              <a:ext uri="{FF2B5EF4-FFF2-40B4-BE49-F238E27FC236}">
                <a16:creationId xmlns="" xmlns:a16="http://schemas.microsoft.com/office/drawing/2014/main" id="{33F6EC71-D09B-F94F-8297-120317093425}"/>
              </a:ext>
            </a:extLst>
          </p:cNvPr>
          <p:cNvSpPr txBox="1">
            <a:spLocks/>
          </p:cNvSpPr>
          <p:nvPr/>
        </p:nvSpPr>
        <p:spPr>
          <a:xfrm>
            <a:off x="425669" y="2447365"/>
            <a:ext cx="5437249" cy="235534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 b="0" i="0" u="none" strike="noStrike" cap="none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114300" indent="0">
              <a:buClr>
                <a:srgbClr val="002060"/>
              </a:buClr>
              <a:buNone/>
            </a:pPr>
            <a:r>
              <a:rPr lang="en-US" sz="1600" b="1" dirty="0" smtClean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Purpose of Grant:</a:t>
            </a:r>
            <a:endParaRPr lang="en-US" sz="16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spcBef>
                <a:spcPts val="2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T</a:t>
            </a:r>
            <a:r>
              <a:rPr lang="en-US" sz="14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o </a:t>
            </a:r>
            <a:r>
              <a:rPr lang="en-US" sz="1400" u="sng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create a new work </a:t>
            </a:r>
            <a:r>
              <a:rPr lang="en-US" sz="14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of any artistic discipline that </a:t>
            </a:r>
            <a:r>
              <a:rPr lang="en-US" sz="14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is publicly accessible.</a:t>
            </a:r>
          </a:p>
          <a:p>
            <a:pPr>
              <a:spcBef>
                <a:spcPts val="2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Must </a:t>
            </a:r>
            <a:r>
              <a:rPr lang="en-US" sz="14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engage a segment of the community through a public program, such as an exhibition or performance that is open to the public, and/or the inclusion of community involvement in the development and creative process of the artists’ project. </a:t>
            </a:r>
            <a:endParaRPr lang="en-US" sz="1400" dirty="0" smtClean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>
              <a:spcBef>
                <a:spcPts val="200"/>
              </a:spcBef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Projects </a:t>
            </a:r>
            <a:r>
              <a:rPr lang="en-US" sz="1400" dirty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must take place in the county in which the applicant </a:t>
            </a:r>
            <a:r>
              <a:rPr lang="en-US" sz="14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is located.</a:t>
            </a:r>
            <a:endParaRPr lang="en-US" sz="14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C016642-2544-0F40-BBB6-C67EB7FEA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964" y="198294"/>
            <a:ext cx="3214619" cy="1685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7A08B1-913C-BD45-872B-3AB50D80A126}"/>
              </a:ext>
            </a:extLst>
          </p:cNvPr>
          <p:cNvSpPr txBox="1"/>
          <p:nvPr/>
        </p:nvSpPr>
        <p:spPr>
          <a:xfrm>
            <a:off x="4426863" y="1727945"/>
            <a:ext cx="3237472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Stacey </a:t>
            </a:r>
            <a:r>
              <a:rPr lang="en-US" sz="1000" dirty="0" err="1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Lechevet</a:t>
            </a:r>
            <a:r>
              <a:rPr lang="en-US" sz="1000" dirty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(Erie </a:t>
            </a:r>
            <a:r>
              <a:rPr lang="en-US" sz="100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County)</a:t>
            </a:r>
          </a:p>
          <a:p>
            <a:pPr algn="ctr"/>
            <a:r>
              <a:rPr lang="en-US" sz="1000" b="1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Community mural for the West Falls Center for the Arts</a:t>
            </a:r>
          </a:p>
          <a:p>
            <a:pPr algn="ctr"/>
            <a:r>
              <a:rPr lang="en-US" sz="100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2019 Individual Artist Grantee </a:t>
            </a:r>
            <a:endParaRPr lang="en-US" sz="10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86" y="2576890"/>
            <a:ext cx="3354231" cy="1899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7A08B1-913C-BD45-872B-3AB50D80A126}"/>
              </a:ext>
            </a:extLst>
          </p:cNvPr>
          <p:cNvSpPr txBox="1"/>
          <p:nvPr/>
        </p:nvSpPr>
        <p:spPr>
          <a:xfrm>
            <a:off x="6201296" y="4402600"/>
            <a:ext cx="255919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Niagara Falls Public Pianos </a:t>
            </a:r>
            <a:r>
              <a:rPr lang="en-US" sz="100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(Niagara County)</a:t>
            </a:r>
            <a:endParaRPr lang="en-US" sz="1000" b="1" dirty="0" smtClean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ctr"/>
            <a:r>
              <a:rPr lang="en-US" sz="1000" dirty="0" smtClean="0">
                <a:solidFill>
                  <a:schemeClr val="bg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2019 Individual Artist Grantee </a:t>
            </a:r>
            <a:endParaRPr lang="en-US" sz="1000" dirty="0">
              <a:solidFill>
                <a:schemeClr val="bg2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="" xmlns:a16="http://schemas.microsoft.com/office/drawing/2014/main" id="{B0DE79D2-9FD7-544B-9615-E9960990319F}"/>
              </a:ext>
            </a:extLst>
          </p:cNvPr>
          <p:cNvSpPr txBox="1">
            <a:spLocks/>
          </p:cNvSpPr>
          <p:nvPr/>
        </p:nvSpPr>
        <p:spPr>
          <a:xfrm>
            <a:off x="396704" y="317351"/>
            <a:ext cx="5929281" cy="426361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 b="0" i="0" u="none" strike="noStrike" cap="none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2400" b="1" dirty="0" smtClean="0">
                <a:solidFill>
                  <a:schemeClr val="bg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Review of Application: </a:t>
            </a:r>
            <a:endParaRPr lang="en-US" sz="2400" b="1" dirty="0">
              <a:solidFill>
                <a:schemeClr val="bg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400" dirty="0">
                <a:hlinkClick r:id="rId3"/>
              </a:rPr>
              <a:t>https://www.asiwny.org/dec-grants/</a:t>
            </a:r>
            <a:endParaRPr lang="en-US" sz="14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285750" indent="-285750"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endParaRPr lang="en-US" sz="1600" dirty="0" smtClean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285750" indent="-285750"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What does accessibility mean to you and the community you serve? </a:t>
            </a:r>
          </a:p>
          <a:p>
            <a:pPr>
              <a:buClr>
                <a:schemeClr val="bg2"/>
              </a:buClr>
              <a:buSzPct val="100000"/>
            </a:pPr>
            <a:endParaRPr lang="en-US" sz="1600" dirty="0" smtClean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  <a:p>
            <a:pPr marL="285750" indent="-285750"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Download the ASI budget form and fill it out correctly.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 </a:t>
            </a:r>
          </a:p>
          <a:p>
            <a:pPr marL="285750" indent="-285750">
              <a:buClr>
                <a:schemeClr val="bg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Attachments: </a:t>
            </a:r>
          </a:p>
          <a:p>
            <a:pPr marL="285750" lvl="3" indent="-285750">
              <a:spcBef>
                <a:spcPts val="4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Letters of support are important!</a:t>
            </a:r>
          </a:p>
          <a:p>
            <a:pPr marL="285750" lvl="3" indent="-285750">
              <a:spcBef>
                <a:spcPts val="4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Merge PDF files to include more than 1 page using an online merger for free.</a:t>
            </a:r>
          </a:p>
          <a:p>
            <a:pPr marL="285750" lvl="3" indent="-285750">
              <a:spcBef>
                <a:spcPts val="4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If you’re writing a play, include examples of the script.</a:t>
            </a:r>
          </a:p>
          <a:p>
            <a:pPr marL="285750" lvl="3" indent="-285750">
              <a:spcBef>
                <a:spcPts val="400"/>
              </a:spcBef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If you’re creating a mural, include a depiction of what it will look like (drawing, graphic design, photo).</a:t>
            </a:r>
            <a:b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</a:br>
            <a:r>
              <a:rPr lang="en-US" sz="1600" dirty="0" smtClean="0">
                <a:solidFill>
                  <a:schemeClr val="bg2"/>
                </a:solidFill>
                <a:latin typeface="Lato Hairline" panose="020B0604020202020204" charset="0"/>
                <a:ea typeface="Helvetica Neue Light" panose="02000403000000020004" pitchFamily="2" charset="0"/>
                <a:cs typeface="Lato Hairline" panose="020B0604020202020204" charset="0"/>
              </a:rPr>
              <a:t>	</a:t>
            </a:r>
            <a:endParaRPr lang="en-US" sz="1600" dirty="0">
              <a:solidFill>
                <a:schemeClr val="bg2"/>
              </a:solidFill>
              <a:latin typeface="Lato Hairline" panose="020B0604020202020204" charset="0"/>
              <a:ea typeface="Helvetica Neue Light" panose="02000403000000020004" pitchFamily="2" charset="0"/>
              <a:cs typeface="Lato Hairli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1027</Words>
  <Application>Microsoft Office PowerPoint</Application>
  <PresentationFormat>On-screen Show (16:9)</PresentationFormat>
  <Paragraphs>170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Lato Light</vt:lpstr>
      <vt:lpstr>Helvetica Neue Light</vt:lpstr>
      <vt:lpstr>Wingdings</vt:lpstr>
      <vt:lpstr>Arial</vt:lpstr>
      <vt:lpstr>Helvetica Neue Medium</vt:lpstr>
      <vt:lpstr>Lato Hairline</vt:lpstr>
      <vt:lpstr>Courier New</vt:lpstr>
      <vt:lpstr>Helvetica Neue</vt:lpstr>
      <vt:lpstr>Eglamour template</vt:lpstr>
      <vt:lpstr>2019-2020 DEC Grant Information Session Administered by: Arts Services Initiative of Western New York  Funded by: NYS Council on the Arts</vt:lpstr>
      <vt:lpstr>Deadline Friday, September 27 at 11:59PM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DEC Grants Information Session Administered by: Arts Services Initiative of Western New York  Funded by: NYS Council on the Arts</dc:title>
  <cp:lastModifiedBy>Natalie Brown</cp:lastModifiedBy>
  <cp:revision>41</cp:revision>
  <cp:lastPrinted>2019-08-13T19:14:58Z</cp:lastPrinted>
  <dcterms:modified xsi:type="dcterms:W3CDTF">2019-08-13T19:24:00Z</dcterms:modified>
</cp:coreProperties>
</file>