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0" r:id="rId3"/>
    <p:sldId id="261" r:id="rId4"/>
    <p:sldId id="262" r:id="rId5"/>
    <p:sldId id="270" r:id="rId6"/>
    <p:sldId id="263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89" r:id="rId26"/>
    <p:sldId id="290" r:id="rId27"/>
    <p:sldId id="292" r:id="rId28"/>
    <p:sldId id="293" r:id="rId29"/>
    <p:sldId id="295" r:id="rId30"/>
    <p:sldId id="294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20"/>
    <a:srgbClr val="FF4605"/>
    <a:srgbClr val="FF3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5" d="100"/>
          <a:sy n="95" d="100"/>
        </p:scale>
        <p:origin x="-1608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67C7B-23DA-F542-A53E-93D7D5FBB6E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65D4-796D-7F49-B605-D6EDE265CB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Garamond" panose="02020404030301010803" pitchFamily="18" charset="0"/>
                <a:cs typeface="Palatino"/>
              </a:rPr>
              <a:t>Intellectual Property and Trademark Law for </a:t>
            </a:r>
            <a:r>
              <a:rPr lang="en-US" sz="4800" dirty="0" err="1" smtClean="0">
                <a:latin typeface="Garamond" panose="02020404030301010803" pitchFamily="18" charset="0"/>
                <a:cs typeface="Palatino"/>
              </a:rPr>
              <a:t>Creatives</a:t>
            </a:r>
            <a:endParaRPr lang="en-US" sz="4800" dirty="0">
              <a:latin typeface="Garamond" panose="02020404030301010803" pitchFamily="18" charset="0"/>
              <a:cs typeface="Palatino"/>
            </a:endParaRPr>
          </a:p>
        </p:txBody>
      </p:sp>
      <p:pic>
        <p:nvPicPr>
          <p:cNvPr id="9" name="Picture 8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0"/>
            <a:ext cx="4495800" cy="795047"/>
          </a:xfrm>
          <a:prstGeom prst="rect">
            <a:avLst/>
          </a:prstGeom>
        </p:spPr>
      </p:pic>
      <p:pic>
        <p:nvPicPr>
          <p:cNvPr id="6" name="Picture 5" descr="Dm5UmvJV4AASNv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100000">
                        <a14:foregroundMark x1="21667" y1="62058" x2="21667" y2="62058"/>
                        <a14:foregroundMark x1="9250" y1="47588" x2="9250" y2="47588"/>
                        <a14:foregroundMark x1="28333" y1="56913" x2="28333" y2="56913"/>
                        <a14:foregroundMark x1="31000" y1="58521" x2="31000" y2="58521"/>
                        <a14:foregroundMark x1="35167" y1="52412" x2="35167" y2="52412"/>
                        <a14:foregroundMark x1="37333" y1="55949" x2="37333" y2="55949"/>
                        <a14:foregroundMark x1="42500" y1="52412" x2="42500" y2="52412"/>
                        <a14:foregroundMark x1="46167" y1="57556" x2="46167" y2="57556"/>
                        <a14:foregroundMark x1="49583" y1="56270" x2="49583" y2="56270"/>
                        <a14:foregroundMark x1="53417" y1="58521" x2="53417" y2="58521"/>
                        <a14:foregroundMark x1="56750" y1="59807" x2="56750" y2="59807"/>
                        <a14:foregroundMark x1="58750" y1="59164" x2="58750" y2="59164"/>
                        <a14:foregroundMark x1="62333" y1="56913" x2="62333" y2="56913"/>
                        <a14:foregroundMark x1="66083" y1="56913" x2="66083" y2="56913"/>
                        <a14:foregroundMark x1="71167" y1="55949" x2="71167" y2="55949"/>
                        <a14:foregroundMark x1="73667" y1="56913" x2="73667" y2="56913"/>
                        <a14:foregroundMark x1="77667" y1="59164" x2="77667" y2="59164"/>
                        <a14:foregroundMark x1="81000" y1="58199" x2="81000" y2="58199"/>
                        <a14:foregroundMark x1="83500" y1="58521" x2="83500" y2="58521"/>
                        <a14:foregroundMark x1="85667" y1="60450" x2="85667" y2="60450"/>
                        <a14:foregroundMark x1="89833" y1="57556" x2="89833" y2="57556"/>
                        <a14:foregroundMark x1="92333" y1="56270" x2="92333" y2="56270"/>
                        <a14:foregroundMark x1="93917" y1="55305" x2="93917" y2="55305"/>
                        <a14:foregroundMark x1="97833" y1="57556" x2="97833" y2="57556"/>
                        <a14:foregroundMark x1="80583" y1="80386" x2="80583" y2="80386"/>
                        <a14:foregroundMark x1="81583" y1="77492" x2="81583" y2="77492"/>
                        <a14:foregroundMark x1="83000" y1="82637" x2="83000" y2="82637"/>
                        <a14:foregroundMark x1="82583" y1="73633" x2="82583" y2="73633"/>
                        <a14:foregroundMark x1="77083" y1="77492" x2="77083" y2="77492"/>
                        <a14:foregroundMark x1="27917" y1="78778" x2="27917" y2="78778"/>
                        <a14:foregroundMark x1="28750" y1="75884" x2="28750" y2="75884"/>
                        <a14:foregroundMark x1="26000" y1="80386" x2="26000" y2="80386"/>
                        <a14:foregroundMark x1="30083" y1="73312" x2="30083" y2="73312"/>
                        <a14:foregroundMark x1="32583" y1="74277" x2="32583" y2="74277"/>
                        <a14:foregroundMark x1="33167" y1="79421" x2="33167" y2="79421"/>
                        <a14:foregroundMark x1="34250" y1="74277" x2="34250" y2="74277"/>
                        <a14:foregroundMark x1="35417" y1="78135" x2="35417" y2="78135"/>
                        <a14:foregroundMark x1="36750" y1="81029" x2="36750" y2="81029"/>
                        <a14:foregroundMark x1="40250" y1="81029" x2="40250" y2="81029"/>
                        <a14:foregroundMark x1="42083" y1="76527" x2="42083" y2="76527"/>
                        <a14:foregroundMark x1="44083" y1="77492" x2="44083" y2="77492"/>
                        <a14:foregroundMark x1="39417" y1="73633" x2="39417" y2="73633"/>
                        <a14:foregroundMark x1="39750" y1="77814" x2="39750" y2="77814"/>
                        <a14:foregroundMark x1="40583" y1="73955" x2="40583" y2="73955"/>
                        <a14:foregroundMark x1="38250" y1="83280" x2="38250" y2="83280"/>
                        <a14:foregroundMark x1="35250" y1="81029" x2="35250" y2="81029"/>
                        <a14:foregroundMark x1="36000" y1="73312" x2="36000" y2="73312"/>
                        <a14:foregroundMark x1="30667" y1="78135" x2="30667" y2="78135"/>
                        <a14:foregroundMark x1="44000" y1="82637" x2="44000" y2="82637"/>
                        <a14:foregroundMark x1="41417" y1="73312" x2="41417" y2="73312"/>
                        <a14:foregroundMark x1="45250" y1="83280" x2="45250" y2="83280"/>
                        <a14:foregroundMark x1="46667" y1="78135" x2="46667" y2="78135"/>
                        <a14:foregroundMark x1="48000" y1="83280" x2="48000" y2="83280"/>
                        <a14:foregroundMark x1="49167" y1="78135" x2="49167" y2="78135"/>
                        <a14:foregroundMark x1="50917" y1="81350" x2="50917" y2="81350"/>
                        <a14:foregroundMark x1="50333" y1="79100" x2="50333" y2="79100"/>
                        <a14:foregroundMark x1="53917" y1="79743" x2="53917" y2="79743"/>
                        <a14:foregroundMark x1="55083" y1="78778" x2="55083" y2="78778"/>
                        <a14:foregroundMark x1="55917" y1="77814" x2="55917" y2="77814"/>
                        <a14:foregroundMark x1="55917" y1="74277" x2="55917" y2="74277"/>
                        <a14:foregroundMark x1="56000" y1="82637" x2="56000" y2="82637"/>
                        <a14:foregroundMark x1="57583" y1="82637" x2="57583" y2="82637"/>
                        <a14:foregroundMark x1="57333" y1="79100" x2="57333" y2="79100"/>
                        <a14:foregroundMark x1="58083" y1="73312" x2="58083" y2="73312"/>
                        <a14:foregroundMark x1="58583" y1="82958" x2="58583" y2="82958"/>
                        <a14:foregroundMark x1="60917" y1="75563" x2="60917" y2="75563"/>
                        <a14:foregroundMark x1="59833" y1="76527" x2="59833" y2="76527"/>
                        <a14:foregroundMark x1="60583" y1="79421" x2="60583" y2="79421"/>
                        <a14:foregroundMark x1="61833" y1="81029" x2="61833" y2="81029"/>
                        <a14:foregroundMark x1="62750" y1="76527" x2="62750" y2="76527"/>
                        <a14:foregroundMark x1="65250" y1="75884" x2="65250" y2="75884"/>
                        <a14:foregroundMark x1="67000" y1="78135" x2="67000" y2="78135"/>
                        <a14:foregroundMark x1="69750" y1="78778" x2="69750" y2="78778"/>
                        <a14:foregroundMark x1="68667" y1="72990" x2="68667" y2="72990"/>
                        <a14:foregroundMark x1="68583" y1="82958" x2="68583" y2="82958"/>
                        <a14:foregroundMark x1="71167" y1="78135" x2="71167" y2="78135"/>
                        <a14:foregroundMark x1="70667" y1="74598" x2="70667" y2="74598"/>
                        <a14:foregroundMark x1="70667" y1="82958" x2="70667" y2="82958"/>
                        <a14:foregroundMark x1="72167" y1="83280" x2="72167" y2="83280"/>
                        <a14:foregroundMark x1="73167" y1="78778" x2="73167" y2="78778"/>
                        <a14:foregroundMark x1="74417" y1="75241" x2="74417" y2="75241"/>
                        <a14:foregroundMark x1="74417" y1="82315" x2="74417" y2="82315"/>
                        <a14:foregroundMark x1="77000" y1="81672" x2="77000" y2="81672"/>
                        <a14:foregroundMark x1="76917" y1="74920" x2="76917" y2="74920"/>
                        <a14:foregroundMark x1="78333" y1="74920" x2="78333" y2="74920"/>
                        <a14:foregroundMark x1="83500" y1="72990" x2="83500" y2="72990"/>
                        <a14:foregroundMark x1="79417" y1="77492" x2="79417" y2="77492"/>
                        <a14:foregroundMark x1="82000" y1="81350" x2="82000" y2="81350"/>
                        <a14:foregroundMark x1="37500" y1="83601" x2="37500" y2="83601"/>
                        <a14:foregroundMark x1="67750" y1="73312" x2="67750" y2="73312"/>
                        <a14:foregroundMark x1="67667" y1="82958" x2="67667" y2="82958"/>
                        <a14:foregroundMark x1="73917" y1="78778" x2="73917" y2="78778"/>
                        <a14:foregroundMark x1="83750" y1="81350" x2="83750" y2="81350"/>
                        <a14:foregroundMark x1="30833" y1="72990" x2="30833" y2="72990"/>
                        <a14:foregroundMark x1="38083" y1="73312" x2="38083" y2="73312"/>
                        <a14:foregroundMark x1="66500" y1="73633" x2="66500" y2="73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330"/>
            <a:ext cx="4121170" cy="106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Registering a copyright (cont.)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8229600" cy="326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pPr lvl="0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Registration within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three months of the work’s publication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or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before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infringement begins—allows recovery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up to $150,000 (and possibly attorneys’ fees) without having to prove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actual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monetary harm.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pPr lvl="0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Generally, a work is “published” on the date on which copies of the work are first made available to the public.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7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8654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48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TRADEMARKS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442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What is a trademark?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04975"/>
            <a:ext cx="8382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Refers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to both trademarks and service marks.  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trademark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is a word, phrase, symbol, and/or design that identifies and distinguishes the source of the goods of one party from those of others.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2" name="Picture 1" descr="inde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7200"/>
            <a:ext cx="1905000" cy="1282700"/>
          </a:xfrm>
          <a:prstGeom prst="rect">
            <a:avLst/>
          </a:prstGeom>
        </p:spPr>
      </p:pic>
      <p:pic>
        <p:nvPicPr>
          <p:cNvPr id="4" name="Picture 3" descr="starbuck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19288"/>
            <a:ext cx="1752600" cy="1804219"/>
          </a:xfrm>
          <a:prstGeom prst="rect">
            <a:avLst/>
          </a:prstGeom>
        </p:spPr>
      </p:pic>
      <p:pic>
        <p:nvPicPr>
          <p:cNvPr id="6" name="Picture 5" descr="Screen Shot 2018-09-12 at 4.45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2400"/>
            <a:ext cx="1884054" cy="2050490"/>
          </a:xfrm>
          <a:prstGeom prst="rect">
            <a:avLst/>
          </a:prstGeom>
        </p:spPr>
      </p:pic>
      <p:pic>
        <p:nvPicPr>
          <p:cNvPr id="9" name="Picture 8" descr="logo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What is a service mark?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28098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pPr lvl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service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mark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is a word, phrase, symbol, and/or design that identifies and distinguishes the source of a service rather than goods. Some examples include: brand names, slogans, and logos.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2" name="Picture 1" descr="amazon_logo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47616"/>
            <a:ext cx="2978122" cy="1091184"/>
          </a:xfrm>
          <a:prstGeom prst="rect">
            <a:avLst/>
          </a:prstGeom>
        </p:spPr>
      </p:pic>
      <p:pic>
        <p:nvPicPr>
          <p:cNvPr id="4" name="Picture 3" descr="southwest_airlines_logo_detail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638329"/>
            <a:ext cx="4038600" cy="609828"/>
          </a:xfrm>
          <a:prstGeom prst="rect">
            <a:avLst/>
          </a:prstGeom>
        </p:spPr>
      </p:pic>
      <p:pic>
        <p:nvPicPr>
          <p:cNvPr id="8" name="Picture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Trademarks and actual use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133600"/>
            <a:ext cx="7696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Trademark rights come from actual use. Therefore, as long as you continue to use the mark in commerce, a trademark can potentially last forever (unlike patents and copyrights, which expire after a set term of years).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How is a trademark infringed?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04749"/>
            <a:ext cx="838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Trademark infringement is the unauthorized use of a trademark or service mark (or a substantially similar mark) on competing or related goods and services. 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 mark does not need to be identical to one already in use to infringe upon the owner’s rights. 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7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How is a trademark infringed? (cont.)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015" y="12954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An infringement lawsuit may be brought in state court or in federal court if the mark in question is protected under the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Lanham Act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, which applies to both registered and unregistered marks that are used in commerce that Congress may regulate.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 success of an infringement lawsuit turns on whether the defendant’s use causes a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likelihood of confusion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 in the average consumer.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8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Remedies for trademark infringement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38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 most common form of relief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granted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is an injunction against further infringement. 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Monetary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damages are also available under federal and/or state law.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 These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damages may include lost profits and unjust enrichment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. 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ttorneys’ fees may be obtained if there is a finding by the court of willful infringement. 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Registering a trademark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12752"/>
            <a:ext cx="8458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Registration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of a trademark is not mandatory.  You can establish “common law” rights in a mark based solely on use of the mark in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commerce.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pPr fontAlgn="base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F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ederal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registration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(USPTO) has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several advantages, including: </a:t>
            </a:r>
          </a:p>
          <a:p>
            <a:pPr fontAlgn="base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Notice to the public of the registrant’s claim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ownership.</a:t>
            </a:r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legal presumption of ownership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nationwide.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 exclusive right to use the mark on or in connection with the goods or services set forth in the registration. 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8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Registering a trademark (cont.)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018229"/>
            <a:ext cx="8229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To acquire trademark and/or service mark registration at the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state level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, applicants must file an application with the trademark office of the specific state in which protection is sought. Registration requirements vary by state. 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9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696200" cy="388620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endParaRPr lang="en-US" dirty="0" smtClean="0"/>
          </a:p>
          <a:p>
            <a:pPr algn="l">
              <a:buFont typeface="Arial"/>
              <a:buChar char="•"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808038"/>
            <a:ext cx="9144000" cy="1096962"/>
            <a:chOff x="0" y="808038"/>
            <a:chExt cx="9144000" cy="1096962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0" y="808038"/>
              <a:ext cx="9144000" cy="1096962"/>
            </a:xfrm>
            <a:prstGeom prst="rect">
              <a:avLst/>
            </a:prstGeom>
            <a:gradFill rotWithShape="1">
              <a:gsLst>
                <a:gs pos="0">
                  <a:srgbClr val="EA5E10"/>
                </a:gs>
                <a:gs pos="100000">
                  <a:srgbClr val="FA3C2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askerville Old Face" charset="0"/>
                  <a:ea typeface="Times New Roman" charset="0"/>
                </a:rPr>
                <a:t> 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Baskerville Old Face" charset="0"/>
                <a:ea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983159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Garamond" panose="02020404030301010803" pitchFamily="18" charset="0"/>
                  <a:cs typeface="Palatino"/>
                </a:rPr>
                <a:t>What is intellectual property?</a:t>
              </a:r>
              <a:endParaRPr lang="en-US" sz="4000" dirty="0">
                <a:solidFill>
                  <a:schemeClr val="bg1"/>
                </a:solidFill>
                <a:latin typeface="Garamond" panose="02020404030301010803" pitchFamily="18" charset="0"/>
                <a:cs typeface="Palatino"/>
              </a:endParaRP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914400" y="2209800"/>
            <a:ext cx="7772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Intellectual property, or IP, refers to creations of the mind, such as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</a:t>
            </a: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Literary and artistic works</a:t>
            </a: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Designs</a:t>
            </a: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Symbols, names, and images used in commerce</a:t>
            </a: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Inventions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636838"/>
            <a:ext cx="9144000" cy="1096962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2858869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PATENTS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6615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What is a patent?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111037"/>
            <a:ext cx="8305800" cy="390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patent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is a limited duration property right relating to an invention, granted by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USPTO 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exchange for public disclosure of the invention.  Patents give inventors the exclusive right to create or use a particular invention. </a:t>
            </a:r>
          </a:p>
          <a:p>
            <a:pPr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pPr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Patentable materials include machines, manufactured articles, industrial processes, and chemical compositions. A patent cannot be obtained upon a mere idea or suggestion.</a:t>
            </a:r>
            <a:r>
              <a:rPr lang="en-US" sz="2800" dirty="0">
                <a:latin typeface="Garamond" panose="02020404030301010803" pitchFamily="18" charset="0"/>
              </a:rPr>
              <a:t> 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8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Types of patents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554" y="2007543"/>
            <a:ext cx="87630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There are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three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 primary types of patents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</a:t>
            </a:r>
          </a:p>
          <a:p>
            <a:pPr fontAlgn="base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ea typeface="Gadugi" panose="020B0502040204020203" pitchFamily="34" charset="0"/>
              <a:cs typeface="Palatino"/>
            </a:endParaRPr>
          </a:p>
          <a:p>
            <a:pPr lvl="0" fontAlgn="base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Utility patents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 cover inventions that function in a unique manner to produce a useful result. A utility patent lasts for 20 years from the date that the patent application is filed.</a:t>
            </a:r>
          </a:p>
          <a:p>
            <a:pPr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pPr lvl="0" fontAlgn="base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Design patents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 cover new and original designs that ornament a manufactured device. A design patent is enforceable for 15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years.</a:t>
            </a:r>
          </a:p>
          <a:p>
            <a:pPr lvl="0"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pPr lvl="0" fontAlgn="base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Plant patents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 granted for any novel, nonobvious, asexually reproducible plant (least frequently issued type of patent). </a:t>
            </a:r>
          </a:p>
          <a:p>
            <a:pPr fontAlgn="base"/>
            <a:r>
              <a:rPr lang="en-US" sz="2800" dirty="0"/>
              <a:t> 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Limitations on obtaining a patent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097" y="2006798"/>
            <a:ext cx="8763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For an invention to be patentable, it must be “new” as defined in the patent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law.  An invention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cannot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be patented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 if:</a:t>
            </a:r>
          </a:p>
          <a:p>
            <a:pPr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It was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patented, described in a printed publication, or in public use, on sale, or otherwise available to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public.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 fontAlgn="base">
              <a:buFont typeface="Arial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It was described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 a U.S.-issued patent 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application.</a:t>
            </a:r>
          </a:p>
          <a:p>
            <a:pPr marL="342900" lvl="0" indent="-342900" fontAlgn="base"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 subject matter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not sufficiently different from what has been used or described before such that it is “obvious” to a person having ordinary skill in the area of technology related to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invention.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fontAlgn="base"/>
            <a:r>
              <a:rPr lang="en-US" sz="2800" dirty="0"/>
              <a:t> 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How is a patent infringed?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11037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Once a patent is granted, the owner may enforce it by bringing a patent infringement lawsuit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 federal court against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anyone who, e.g., makes, uses, sells, or offers to sell the invention in the U.S. without the patent owner’s permission.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An analysis of infringement is done on an individual patent claim basis whereby each element of a claim must be present in the accused product’s system or device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.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0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How do I apply for a patent?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111037"/>
            <a:ext cx="8458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Non-provisional patent applications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 non-provisional application for a patent is made to the Director of the USPTO and includes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</a:t>
            </a:r>
          </a:p>
          <a:p>
            <a:pPr fontAlgn="base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457200" lvl="0" indent="-457200" fontAlgn="base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 written document which comprises a specification (description and claims)</a:t>
            </a:r>
          </a:p>
          <a:p>
            <a:pPr marL="457200" lvl="0" indent="-457200" fontAlgn="base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Drawings (when necessary)</a:t>
            </a:r>
          </a:p>
          <a:p>
            <a:pPr marL="457200" lvl="0" indent="-457200" fontAlgn="base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An oath or declaration</a:t>
            </a:r>
          </a:p>
          <a:p>
            <a:pPr marL="457200" lvl="0" indent="-457200" fontAlgn="base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Filing, search, and examination fees 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How do I apply for a patent? (cont.)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111037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Provisional patent applications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 A provisional patent application allows you to file without a formal patent claim, oath or declaration, or any information disclosure (prior art) statement. A provisional application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</a:t>
            </a:r>
          </a:p>
          <a:p>
            <a:pPr marL="342900" indent="-342900" fontAlgn="base">
              <a:buFont typeface="Arial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Allows the term “patent pending” to be applied in connection with the description of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invention.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Has a pendency lasting 12 months from the application’s filing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date.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Provides a lower-cost alternative to a non-provisional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application.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fontAlgn="base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636838"/>
            <a:ext cx="9144000" cy="1096962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2858869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RIGHT OF PUBLICITY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0496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779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What is a right of publicity?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111037"/>
            <a:ext cx="8991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 right of publicity prevents the unauthorized commercial use of an individual’s name, likeness, or other recognizable aspects of one’s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persona and gives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an individual the exclusive right to license the use of their identity for commercial promotion.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It is largely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protected by state common or statutory law. 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bout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half the states, including New York, have distinctly recognized a right of publicity. In other states, the right of publicity is protected through the law of unfair competition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.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9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636838"/>
            <a:ext cx="9144000" cy="1096962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285886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LICENSES AND ASSIGNMENT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2009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7467600" cy="4191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IP is legally protected by copyrights, trademarks, patents, and trade secrets, each of which enables people to earn recognition or financial benefit from what they create or invent.</a:t>
            </a:r>
          </a:p>
          <a:p>
            <a:endParaRPr lang="en-US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8"/>
            <a:ext cx="9144000" cy="1096962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983159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Types of intellectual property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pic>
        <p:nvPicPr>
          <p:cNvPr id="8" name="Picture 7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779" y="10300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What is a license?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981200"/>
            <a:ext cx="8991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 licensing agreement is a partnership between an intellectual property rights owner (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licensor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) and another party who is authorized to use such rights (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licensee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) in exchange for a fee or royalty. 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 licensor retains ownership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their IP rights, but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gives the licensee permission to use some or all of their intellectual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property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for a specific amount of time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.</a:t>
            </a:r>
          </a:p>
          <a:p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 addition to licensing, an intellectual property owner can also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assign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 all his or her rights in his or her IP to another party, or transfer his or her IP rights in a will.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fontAlgn="base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636838"/>
            <a:ext cx="9144000" cy="1096962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2858869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QUESTIONS?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9292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713038"/>
            <a:ext cx="9144000" cy="1096962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2935069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COPYRIGHT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8"/>
            <a:ext cx="9144000" cy="1096962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983159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What is a copyright?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077200" cy="4191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Copyright protects “original works of authorship,” including literary, dramatic, musical, pictorial, architectural, and audiovisual works.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Protects both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published and unpublished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works.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Arises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under the Copyright Act of 1976, a federal statute. </a:t>
            </a:r>
          </a:p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be eligible for copyright protection, a work must be:</a:t>
            </a:r>
          </a:p>
          <a:p>
            <a:pPr lvl="0"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“Original” (i.e., minimally creative) </a:t>
            </a:r>
          </a:p>
          <a:p>
            <a:pPr lvl="0"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“Fixed” in a tangible medium of expression</a:t>
            </a:r>
          </a:p>
          <a:p>
            <a:pPr algn="l"/>
            <a:endParaRPr lang="en-US" sz="2400" dirty="0">
              <a:latin typeface="Palatino"/>
              <a:cs typeface="Palatino"/>
            </a:endParaRPr>
          </a:p>
        </p:txBody>
      </p:sp>
      <p:pic>
        <p:nvPicPr>
          <p:cNvPr id="7" name="Picture 6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8"/>
            <a:ext cx="9144000" cy="1096962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8315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Types of works protected by copyright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458200" cy="4191000"/>
          </a:xfrm>
        </p:spPr>
        <p:txBody>
          <a:bodyPr>
            <a:noAutofit/>
          </a:bodyPr>
          <a:lstStyle/>
          <a:p>
            <a:pPr marL="342900" lvl="0" indent="-342900" algn="l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Literary works 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Musical works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Dramatic works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Pantomimes and choreographic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works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 algn="l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Pictorial, graphic, and sculptural works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Motion pictures and other audiovisual works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Sound recordings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Architectural works</a:t>
            </a:r>
          </a:p>
          <a:p>
            <a:pPr algn="l"/>
            <a:endParaRPr lang="en-US" sz="2400" dirty="0">
              <a:latin typeface="Palatino"/>
              <a:cs typeface="Palatino"/>
            </a:endParaRP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8"/>
            <a:ext cx="9144000" cy="1096962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8315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How is a copyright infringed?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020193"/>
            <a:ext cx="8382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Occurs when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 third party violates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 copyright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owner’s exclusive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right 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(i.e., does any of the below without permission)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: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eproduce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 work 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repare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derivative works 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istribute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copies of the work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Perform/play a recording of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 work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publicly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isplay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the work publicly</a:t>
            </a:r>
          </a:p>
          <a:p>
            <a:pPr lvl="0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pPr lvl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Infringement may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also occur where a party exceeds the grant of rights that the copyright owner has given them.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212155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85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Common defenses to copyright infringement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03944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Independent creation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Innocent infringement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Fair use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First sale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Statute of limitations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Work is in the public domain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5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08037"/>
            <a:ext cx="9144000" cy="1096963"/>
          </a:xfrm>
          <a:prstGeom prst="rect">
            <a:avLst/>
          </a:prstGeom>
          <a:gradFill rotWithShape="1">
            <a:gsLst>
              <a:gs pos="0">
                <a:srgbClr val="EA5E10"/>
              </a:gs>
              <a:gs pos="100000">
                <a:srgbClr val="FA3C2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charset="0"/>
                <a:ea typeface="Times New Roman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Baskerville Old Face" charset="0"/>
              <a:ea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Palatino"/>
              </a:rPr>
              <a:t>Registering a copyright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416076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Registration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with the U.S. Copyright Office is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not required, but it is often a good idea. The registration process is relatively inexpensive and straightforward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.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Palatino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 </a:t>
            </a:r>
          </a:p>
          <a:p>
            <a:pPr lvl="0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You must register your copyright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to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bring a lawsuit to enforce it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Palatino"/>
              </a:rPr>
              <a:t>.</a:t>
            </a:r>
          </a:p>
          <a:p>
            <a:pPr lvl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 </a:t>
            </a: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96057"/>
            <a:ext cx="3581400" cy="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5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829</Words>
  <Application>Microsoft Macintosh PowerPoint</Application>
  <PresentationFormat>On-screen Show (4:3)</PresentationFormat>
  <Paragraphs>206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Intellectual Property and Trademark Law for Creatives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 Stephenson</dc:creator>
  <cp:lastModifiedBy>Frances Stephenson</cp:lastModifiedBy>
  <cp:revision>56</cp:revision>
  <dcterms:created xsi:type="dcterms:W3CDTF">2014-05-17T16:58:55Z</dcterms:created>
  <dcterms:modified xsi:type="dcterms:W3CDTF">2018-09-18T23:57:36Z</dcterms:modified>
</cp:coreProperties>
</file>