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7" r:id="rId17"/>
    <p:sldId id="270" r:id="rId18"/>
    <p:sldId id="271" r:id="rId19"/>
    <p:sldId id="274" r:id="rId20"/>
    <p:sldId id="273" r:id="rId21"/>
    <p:sldId id="272" r:id="rId22"/>
    <p:sldId id="276" r:id="rId2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2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86B7A-E379-409E-9260-B6085C4EB5F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8B9E1-829A-4782-9D7F-173A6D45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49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D8F37-A388-4FD4-9030-DC107612EB03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2EE90-372E-4873-BE6A-5765AC7E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316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14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14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68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715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77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45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5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39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76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48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20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84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2EE90-372E-4873-BE6A-5765AC7E99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55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57F5-A8E7-4EFF-8FEC-77D15210A5BD}" type="datetime1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0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D050-1339-4715-9D78-DAB575381A5A}" type="datetime1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4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612F-E081-4B19-A67B-79FBD397C2D8}" type="datetime1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2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DCFB-5C83-4AFE-8D74-0A594C2042E1}" type="datetime1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3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3E4D-2ABB-448A-953E-02FB915E4E36}" type="datetime1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9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8EE7-5C8B-4D56-8E74-6C30CE11088C}" type="datetime1">
              <a:rPr lang="en-US" smtClean="0"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54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655-34D1-4A3D-ADEF-9C8823C06FDF}" type="datetime1">
              <a:rPr lang="en-US" smtClean="0"/>
              <a:t>6/30/2014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5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3D19-66E9-4F19-A515-19CED72FBF22}" type="datetime1">
              <a:rPr lang="en-US" smtClean="0"/>
              <a:t>6/30/2014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92A7-7E7B-4670-B8F5-1E91F392D2AA}" type="datetime1">
              <a:rPr lang="en-US" smtClean="0"/>
              <a:t>6/30/2014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8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E52-73BD-4E6D-B4BA-D837BF2ED33F}" type="datetime1">
              <a:rPr lang="en-US" smtClean="0"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4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CEA-7DA2-4DF4-B312-8D4FC046348F}" type="datetime1">
              <a:rPr lang="en-US" smtClean="0"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6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7ED5D-17CD-42B7-B44B-F80F2849AA29}" type="datetime1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938CA-51E6-464E-988A-170EC4FC1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7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defreitas@moranlawyer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Non-Profit Revitalization Act of 2013: Corporate and Governance Changes and Implications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Michael A. de </a:t>
            </a:r>
            <a:r>
              <a:rPr lang="en-US" dirty="0" err="1" smtClean="0"/>
              <a:t>Freitas</a:t>
            </a:r>
            <a:endParaRPr lang="en-US" dirty="0"/>
          </a:p>
          <a:p>
            <a:r>
              <a:rPr lang="en-US" dirty="0" smtClean="0"/>
              <a:t>William C. Moran &amp; Associates, P.C.</a:t>
            </a:r>
          </a:p>
          <a:p>
            <a:r>
              <a:rPr lang="en-US" dirty="0" smtClean="0"/>
              <a:t>Attorneys at Law</a:t>
            </a:r>
          </a:p>
          <a:p>
            <a:r>
              <a:rPr lang="en-US" dirty="0" smtClean="0"/>
              <a:t>6500 Main St, Suite 5</a:t>
            </a:r>
          </a:p>
          <a:p>
            <a:r>
              <a:rPr lang="en-US" dirty="0" smtClean="0"/>
              <a:t>Williamsville NY 14221</a:t>
            </a:r>
          </a:p>
          <a:p>
            <a:r>
              <a:rPr lang="en-US" dirty="0" smtClean="0">
                <a:hlinkClick r:id="rId3"/>
              </a:rPr>
              <a:t>mdefreitas@moranlawyers.com</a:t>
            </a:r>
            <a:endParaRPr lang="en-US" dirty="0" smtClean="0"/>
          </a:p>
          <a:p>
            <a:r>
              <a:rPr lang="en-US" dirty="0" smtClean="0"/>
              <a:t>(716) 633-6500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68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Party Transaction: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Board or committee of independent directors must review and approve transaction</a:t>
            </a:r>
          </a:p>
          <a:p>
            <a:r>
              <a:rPr lang="en-US" dirty="0" smtClean="0"/>
              <a:t>Standard: “fair, reasonable and in best interests” of corporation</a:t>
            </a:r>
          </a:p>
          <a:p>
            <a:r>
              <a:rPr lang="en-US" dirty="0" smtClean="0"/>
              <a:t>If related party has “substantial financial interest,” must also consider “alternative transactions to extent available” </a:t>
            </a:r>
          </a:p>
          <a:p>
            <a:r>
              <a:rPr lang="en-US" dirty="0" smtClean="0"/>
              <a:t>Document basis for approval</a:t>
            </a:r>
          </a:p>
          <a:p>
            <a:r>
              <a:rPr lang="en-US" dirty="0" smtClean="0"/>
              <a:t>Related Party must not participate in review process except to provide information</a:t>
            </a:r>
          </a:p>
          <a:p>
            <a:r>
              <a:rPr lang="en-US" dirty="0" smtClean="0"/>
              <a:t>Note: above is similar to approval process in parallel IRS “excess benefit” rules except for independent director requirement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64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Related Party Transactions: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Attorney General may seek court order to:</a:t>
            </a:r>
          </a:p>
          <a:p>
            <a:pPr lvl="1"/>
            <a:r>
              <a:rPr lang="en-US" dirty="0" smtClean="0"/>
              <a:t>Account for and repay profits of transaction</a:t>
            </a:r>
          </a:p>
          <a:p>
            <a:pPr lvl="1"/>
            <a:r>
              <a:rPr lang="en-US" dirty="0" smtClean="0"/>
              <a:t>Void transaction for any violation of statute</a:t>
            </a:r>
          </a:p>
          <a:p>
            <a:pPr lvl="1"/>
            <a:r>
              <a:rPr lang="en-US" dirty="0" smtClean="0"/>
              <a:t>Recover or repay improper benefits or value of use of property</a:t>
            </a:r>
          </a:p>
          <a:p>
            <a:pPr lvl="1"/>
            <a:r>
              <a:rPr lang="en-US" dirty="0" smtClean="0"/>
              <a:t>Recover double amount owed if wilful and intentional conduct to obtain improper benefit</a:t>
            </a:r>
          </a:p>
          <a:p>
            <a:r>
              <a:rPr lang="en-US" dirty="0" smtClean="0"/>
              <a:t>Violation not necessarily just improper benefit. Could include failure to approve transaction.</a:t>
            </a:r>
          </a:p>
          <a:p>
            <a:r>
              <a:rPr lang="en-US" dirty="0" smtClean="0"/>
              <a:t>Contrast IRS “excess benefit” rules, under which organization can demonstrate transaction is reasonable even if not approved in advance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02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Party Transactions: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smtClean="0"/>
              <a:t>Action Item:</a:t>
            </a:r>
          </a:p>
          <a:p>
            <a:pPr lvl="1"/>
            <a:r>
              <a:rPr lang="en-US" dirty="0" smtClean="0"/>
              <a:t>Adopt written Conflict of Interest Policy consistent with statute</a:t>
            </a:r>
          </a:p>
          <a:p>
            <a:pPr lvl="1"/>
            <a:r>
              <a:rPr lang="en-US" dirty="0" smtClean="0"/>
              <a:t>Familiar element: annual certification for directors</a:t>
            </a:r>
          </a:p>
          <a:p>
            <a:pPr lvl="1"/>
            <a:r>
              <a:rPr lang="en-US" dirty="0" smtClean="0"/>
              <a:t>Note: Policy will apply to Key Employees as well as directors and officers.</a:t>
            </a:r>
          </a:p>
          <a:p>
            <a:pPr lvl="1"/>
            <a:r>
              <a:rPr lang="en-US" dirty="0" smtClean="0"/>
              <a:t>After adoption, distribute new policy and collect certifications</a:t>
            </a:r>
          </a:p>
          <a:p>
            <a:r>
              <a:rPr lang="en-US" i="1" dirty="0" smtClean="0"/>
              <a:t>Action Item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Identify “Related Parties” and “Related Party Transactions”</a:t>
            </a:r>
          </a:p>
          <a:p>
            <a:pPr lvl="1"/>
            <a:r>
              <a:rPr lang="en-US" dirty="0" smtClean="0"/>
              <a:t>Review transactions to identify whether subject to new rules</a:t>
            </a:r>
          </a:p>
          <a:p>
            <a:pPr lvl="1"/>
            <a:r>
              <a:rPr lang="en-US" dirty="0" smtClean="0"/>
              <a:t>Careful application of rules needed re above</a:t>
            </a:r>
          </a:p>
          <a:p>
            <a:pPr lvl="1"/>
            <a:r>
              <a:rPr lang="en-US" dirty="0" smtClean="0"/>
              <a:t>Collect necessary information and submit transactions to board for ratification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78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Whistleblower Policy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Widely publicized new requirement</a:t>
            </a:r>
          </a:p>
          <a:p>
            <a:r>
              <a:rPr lang="en-US" dirty="0" smtClean="0"/>
              <a:t>But policy required only if corporation has </a:t>
            </a:r>
            <a:r>
              <a:rPr lang="en-US" u="sng" dirty="0" smtClean="0"/>
              <a:t>&gt; </a:t>
            </a:r>
            <a:r>
              <a:rPr lang="en-US" dirty="0" smtClean="0"/>
              <a:t>20 employees </a:t>
            </a:r>
            <a:r>
              <a:rPr lang="en-US" b="1" dirty="0" smtClean="0"/>
              <a:t>and</a:t>
            </a:r>
            <a:r>
              <a:rPr lang="en-US" dirty="0" smtClean="0"/>
              <a:t> &gt; $1,000,000 revenues in preceding FY</a:t>
            </a:r>
          </a:p>
          <a:p>
            <a:r>
              <a:rPr lang="en-US" dirty="0" smtClean="0"/>
              <a:t>Note: if corporation receives funds from NYS, new “NYS Grants Gateway” has many specific policy requirements</a:t>
            </a:r>
          </a:p>
          <a:p>
            <a:r>
              <a:rPr lang="en-US" i="1" dirty="0" smtClean="0"/>
              <a:t>Action item</a:t>
            </a:r>
            <a:r>
              <a:rPr lang="en-US" dirty="0" smtClean="0"/>
              <a:t>: adopt or revise policy if required.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 smtClean="0"/>
              <a:t>Michael A. de </a:t>
            </a:r>
            <a:r>
              <a:rPr lang="en-US" i="1" dirty="0" err="1" smtClean="0"/>
              <a:t>Freitas</a:t>
            </a:r>
            <a:r>
              <a:rPr lang="en-US" i="1" dirty="0" smtClean="0"/>
              <a:t>, William C. Moran &amp; Associates, P.C., Attorneys At Law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99270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IV. Electronic action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NPRA permits electronic mail for board (or member) meeting notices and waivers and unanimous written consents</a:t>
            </a:r>
          </a:p>
          <a:p>
            <a:pPr lvl="1"/>
            <a:r>
              <a:rPr lang="en-US" dirty="0" smtClean="0"/>
              <a:t>Note: e-mail or fax are the only electronic means permitted for same. Thus, for example, </a:t>
            </a:r>
            <a:r>
              <a:rPr lang="en-US" dirty="0" err="1" smtClean="0"/>
              <a:t>Docusign</a:t>
            </a:r>
            <a:r>
              <a:rPr lang="en-US" dirty="0" smtClean="0"/>
              <a:t> cannot be used.</a:t>
            </a:r>
          </a:p>
          <a:p>
            <a:pPr lvl="1"/>
            <a:r>
              <a:rPr lang="en-US" dirty="0" smtClean="0"/>
              <a:t>Member proxies may also be authorized by e-mail</a:t>
            </a:r>
          </a:p>
          <a:p>
            <a:r>
              <a:rPr lang="en-US" dirty="0" smtClean="0"/>
              <a:t>Arguably this narrows current State Technology Law and federal Electronic Signatures in Global and National Commerce Act</a:t>
            </a:r>
          </a:p>
          <a:p>
            <a:r>
              <a:rPr lang="en-US" dirty="0" smtClean="0"/>
              <a:t>NPRA also permits video conferencing in addition to telephone conferencing for board or committee meetings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i="1" dirty="0"/>
              <a:t>Action item: </a:t>
            </a:r>
            <a:r>
              <a:rPr lang="en-US" sz="3200" dirty="0"/>
              <a:t>amend </a:t>
            </a:r>
            <a:r>
              <a:rPr lang="en-US" sz="3200" dirty="0" smtClean="0"/>
              <a:t>relevant provisions of bylaws </a:t>
            </a:r>
            <a:r>
              <a:rPr lang="en-US" sz="3200" dirty="0"/>
              <a:t>to </a:t>
            </a:r>
            <a:r>
              <a:rPr lang="en-US" sz="3200" dirty="0" smtClean="0"/>
              <a:t>incorporate new requirements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93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VI. Committee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Relatively minor changes to committees</a:t>
            </a:r>
          </a:p>
          <a:p>
            <a:r>
              <a:rPr lang="en-US" dirty="0" smtClean="0"/>
              <a:t>“Standing” and “special” distinctions eliminated for board committees</a:t>
            </a:r>
          </a:p>
          <a:p>
            <a:r>
              <a:rPr lang="en-US" dirty="0" smtClean="0"/>
              <a:t>Majority of entire board must establish board committees (no appointment by President)</a:t>
            </a:r>
          </a:p>
          <a:p>
            <a:r>
              <a:rPr lang="en-US" dirty="0" smtClean="0"/>
              <a:t>“Committees of the corporation” cannot “bind board”</a:t>
            </a:r>
          </a:p>
          <a:p>
            <a:r>
              <a:rPr lang="en-US" i="1" dirty="0" smtClean="0"/>
              <a:t>Action item</a:t>
            </a:r>
            <a:r>
              <a:rPr lang="en-US" dirty="0" smtClean="0"/>
              <a:t>: add or revise committee provisions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26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VII. Officer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Employee cannot be the board chair (or equivalent office) effective 1/1/2015</a:t>
            </a:r>
          </a:p>
          <a:p>
            <a:r>
              <a:rPr lang="en-US" dirty="0" smtClean="0"/>
              <a:t>Bill introduced to repeal same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organizations, such as some churches, have internal requirements that may be </a:t>
            </a:r>
            <a:r>
              <a:rPr lang="en-US" dirty="0" smtClean="0"/>
              <a:t>inconsistent (e.g., pastor chairing board)</a:t>
            </a:r>
          </a:p>
          <a:p>
            <a:pPr lvl="1"/>
            <a:r>
              <a:rPr lang="en-US" dirty="0" smtClean="0"/>
              <a:t>Difficult to say chance of success</a:t>
            </a:r>
          </a:p>
          <a:p>
            <a:r>
              <a:rPr lang="en-US" dirty="0" smtClean="0"/>
              <a:t>Note: this is perceived as a “good governance” issue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69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VIII. Transaction changes: real estate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Board vote on real estate simplified.</a:t>
            </a:r>
          </a:p>
          <a:p>
            <a:r>
              <a:rPr lang="en-US" dirty="0" smtClean="0"/>
              <a:t>Old rule: 2/3 of entire board must approve every mortgage, lease, sale, “other disposition.”</a:t>
            </a:r>
          </a:p>
          <a:p>
            <a:r>
              <a:rPr lang="en-US" dirty="0" smtClean="0"/>
              <a:t>New rule: majority of entire board unless more than 21 directors or transaction is sale, lease, or other disposition of “all or substantially all” assets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90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Transaction changes: court and Attorney General approvals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Transactions: sales </a:t>
            </a:r>
            <a:r>
              <a:rPr lang="en-US" dirty="0"/>
              <a:t>of substantially all assets; mergers/consolidations; amendments of purposes; dissolution</a:t>
            </a:r>
          </a:p>
          <a:p>
            <a:r>
              <a:rPr lang="en-US" dirty="0" smtClean="0"/>
              <a:t>Old rule</a:t>
            </a:r>
            <a:r>
              <a:rPr lang="en-US" dirty="0"/>
              <a:t> (in most cases)</a:t>
            </a:r>
            <a:r>
              <a:rPr lang="en-US" dirty="0" smtClean="0"/>
              <a:t>: court approval upon notice to Attorney General</a:t>
            </a:r>
          </a:p>
          <a:p>
            <a:r>
              <a:rPr lang="en-US" dirty="0" smtClean="0"/>
              <a:t>New rule (in most cases): choice of court approval (upon notice to AG) or Attorney General approval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50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Transaction changes: agency consents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to court or AG approval for above transactions, some state agencies required to approve transactions (including incorporations) implicating their jurisdiction</a:t>
            </a:r>
          </a:p>
          <a:p>
            <a:r>
              <a:rPr lang="en-US" dirty="0" smtClean="0"/>
              <a:t>Education </a:t>
            </a:r>
            <a:r>
              <a:rPr lang="en-US" dirty="0" err="1" smtClean="0"/>
              <a:t>Dept</a:t>
            </a:r>
            <a:r>
              <a:rPr lang="en-US" dirty="0" smtClean="0"/>
              <a:t> was most commonly required consent</a:t>
            </a:r>
          </a:p>
          <a:p>
            <a:r>
              <a:rPr lang="en-US" dirty="0" smtClean="0"/>
              <a:t>Simplified now to notice to Educ. Dept. after filing is made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1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Non-Profit Revitalization Act of 2013 (“NPRA”) effective July 1, 2014</a:t>
            </a:r>
          </a:p>
          <a:p>
            <a:r>
              <a:rPr lang="en-US" sz="2000" dirty="0" smtClean="0"/>
              <a:t>Significant governance changes:</a:t>
            </a:r>
          </a:p>
          <a:p>
            <a:pPr lvl="1"/>
            <a:r>
              <a:rPr lang="en-US" sz="1600" dirty="0" smtClean="0"/>
              <a:t>Audit committee with “independent directors” required</a:t>
            </a:r>
          </a:p>
          <a:p>
            <a:pPr lvl="1"/>
            <a:r>
              <a:rPr lang="en-US" sz="1600" dirty="0" smtClean="0"/>
              <a:t>Substantial new “related party transactions” rules (revising existing conflicts rules)</a:t>
            </a:r>
          </a:p>
          <a:p>
            <a:pPr lvl="1"/>
            <a:r>
              <a:rPr lang="en-US" sz="1600" dirty="0" smtClean="0"/>
              <a:t>Required written conflicts policy and whistleblower policy</a:t>
            </a:r>
          </a:p>
          <a:p>
            <a:pPr lvl="1"/>
            <a:r>
              <a:rPr lang="en-US" sz="1600" dirty="0" smtClean="0"/>
              <a:t>Electronic action authorized for some governance documents</a:t>
            </a:r>
          </a:p>
          <a:p>
            <a:r>
              <a:rPr lang="en-US" sz="2000" dirty="0" smtClean="0"/>
              <a:t>Significant transactional changes:</a:t>
            </a:r>
          </a:p>
          <a:p>
            <a:pPr lvl="1"/>
            <a:r>
              <a:rPr lang="en-US" sz="1600" dirty="0" smtClean="0"/>
              <a:t>Simplified state consents and approvals for mergers, asset transactions, dissolutions, etc.</a:t>
            </a:r>
          </a:p>
          <a:p>
            <a:pPr lvl="1"/>
            <a:r>
              <a:rPr lang="en-US" sz="1600" dirty="0" smtClean="0"/>
              <a:t>Simplified classification (“charitable” and “non-charitable”) and incorporation</a:t>
            </a:r>
          </a:p>
          <a:p>
            <a:r>
              <a:rPr lang="en-US" sz="2000" dirty="0" smtClean="0"/>
              <a:t>Significant reporting changes:</a:t>
            </a:r>
          </a:p>
          <a:p>
            <a:pPr lvl="1"/>
            <a:r>
              <a:rPr lang="en-US" sz="1600" dirty="0" smtClean="0"/>
              <a:t>Charities Bureau review and audit thresholds increased</a:t>
            </a:r>
            <a:endParaRPr lang="en-US" sz="1600" dirty="0"/>
          </a:p>
          <a:p>
            <a:r>
              <a:rPr lang="en-US" sz="2000" dirty="0" smtClean="0"/>
              <a:t>Recent developments:</a:t>
            </a:r>
          </a:p>
          <a:p>
            <a:pPr lvl="1"/>
            <a:r>
              <a:rPr lang="en-US" sz="1600" dirty="0" smtClean="0"/>
              <a:t>Questions emerging from nonprofit community about scope and application of conflicts and audit rules</a:t>
            </a:r>
          </a:p>
          <a:p>
            <a:pPr lvl="1"/>
            <a:r>
              <a:rPr lang="en-US" sz="1600" dirty="0" smtClean="0"/>
              <a:t>Bills introduced in Legislature to postpone or repeal some changes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69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IX. Corporate structure changes: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Old rule: four “Types:</a:t>
            </a:r>
          </a:p>
          <a:p>
            <a:pPr lvl="1"/>
            <a:r>
              <a:rPr lang="en-US" dirty="0"/>
              <a:t>Type A: civic, social, trade associations, etc.</a:t>
            </a:r>
          </a:p>
          <a:p>
            <a:pPr lvl="1"/>
            <a:r>
              <a:rPr lang="en-US" dirty="0" smtClean="0"/>
              <a:t>Type B: corresponds to charitable</a:t>
            </a:r>
          </a:p>
          <a:p>
            <a:pPr lvl="1"/>
            <a:r>
              <a:rPr lang="en-US" dirty="0" smtClean="0"/>
              <a:t>Other types created confusion and legal issues, e.g., Type C (“lawful business purpose” for “lawful public objective”)</a:t>
            </a:r>
          </a:p>
          <a:p>
            <a:r>
              <a:rPr lang="en-US" dirty="0" smtClean="0"/>
              <a:t>New rule: </a:t>
            </a:r>
          </a:p>
          <a:p>
            <a:pPr lvl="1"/>
            <a:r>
              <a:rPr lang="en-US" dirty="0" smtClean="0"/>
              <a:t>Just “charitable” and “non-charitable”</a:t>
            </a:r>
          </a:p>
          <a:p>
            <a:pPr lvl="1"/>
            <a:r>
              <a:rPr lang="en-US" dirty="0" smtClean="0"/>
              <a:t>Type C language gone</a:t>
            </a:r>
          </a:p>
          <a:p>
            <a:pPr lvl="1"/>
            <a:r>
              <a:rPr lang="en-US" dirty="0" smtClean="0"/>
              <a:t>Charitable corresponds to current Type 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4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Corporate structure changes: incorporation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rule: permissible to form corporation for any charitable or non-charitable purpose (Senate Bill 6249 signed recently as part of technical amendments to NPRA)</a:t>
            </a:r>
          </a:p>
          <a:p>
            <a:r>
              <a:rPr lang="en-US" dirty="0" smtClean="0"/>
              <a:t>Also permissible to include statement that no agency consents are required</a:t>
            </a:r>
          </a:p>
          <a:p>
            <a:r>
              <a:rPr lang="en-US" dirty="0" smtClean="0"/>
              <a:t>Should both simplify and speed up incorporations, put NY in step with other states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19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X. 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Lack of guidance from Charities Bureau on governance and transaction changes</a:t>
            </a:r>
          </a:p>
          <a:p>
            <a:pPr lvl="1"/>
            <a:r>
              <a:rPr lang="en-US" dirty="0" smtClean="0"/>
              <a:t>Bureau reportedly working on guidance</a:t>
            </a:r>
          </a:p>
          <a:p>
            <a:r>
              <a:rPr lang="en-US" dirty="0" smtClean="0"/>
              <a:t>Whether legislature will revisit independent directors, related party transactions, and other governance changes</a:t>
            </a:r>
          </a:p>
          <a:p>
            <a:pPr lvl="1"/>
            <a:r>
              <a:rPr lang="en-US" dirty="0" smtClean="0"/>
              <a:t>Trade groups are raising issues with new law</a:t>
            </a:r>
          </a:p>
          <a:p>
            <a:pPr lvl="1"/>
            <a:r>
              <a:rPr lang="en-US" dirty="0" smtClean="0"/>
              <a:t>Bills introduced to delay or repeal some changes</a:t>
            </a:r>
          </a:p>
          <a:p>
            <a:r>
              <a:rPr lang="en-US" dirty="0" smtClean="0"/>
              <a:t>Significant proposals not adopted:</a:t>
            </a:r>
          </a:p>
          <a:p>
            <a:pPr lvl="1"/>
            <a:r>
              <a:rPr lang="en-US" dirty="0" smtClean="0"/>
              <a:t>Clause protecting directors from monetary liability for non-intentional fiduciary duty breaches</a:t>
            </a:r>
          </a:p>
          <a:p>
            <a:pPr lvl="2"/>
            <a:r>
              <a:rPr lang="en-US" dirty="0" smtClean="0"/>
              <a:t>long permitted for NY business corporations and business and nonprofit corps in other states</a:t>
            </a:r>
          </a:p>
          <a:p>
            <a:pPr lvl="1"/>
            <a:r>
              <a:rPr lang="en-US" dirty="0" smtClean="0"/>
              <a:t>Elimination of agency consent process (defer to regulatory laws instead)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4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Audit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New audit committee:</a:t>
            </a:r>
          </a:p>
          <a:p>
            <a:pPr lvl="1"/>
            <a:r>
              <a:rPr lang="en-US" sz="2400" dirty="0"/>
              <a:t>Oversee accounting and financial </a:t>
            </a:r>
            <a:r>
              <a:rPr lang="en-US" sz="2400" dirty="0" smtClean="0"/>
              <a:t>processes</a:t>
            </a:r>
          </a:p>
          <a:p>
            <a:pPr lvl="1"/>
            <a:r>
              <a:rPr lang="en-US" sz="2400" dirty="0" smtClean="0"/>
              <a:t>Retain auditor</a:t>
            </a:r>
          </a:p>
          <a:p>
            <a:pPr lvl="1"/>
            <a:r>
              <a:rPr lang="en-US" sz="2400" dirty="0" smtClean="0"/>
              <a:t>Work with auditor to plan audit</a:t>
            </a:r>
          </a:p>
          <a:p>
            <a:pPr lvl="1"/>
            <a:r>
              <a:rPr lang="en-US" sz="2400" dirty="0" smtClean="0"/>
              <a:t>Review results of audit and management letter</a:t>
            </a:r>
          </a:p>
          <a:p>
            <a:pPr lvl="1"/>
            <a:r>
              <a:rPr lang="en-US" sz="2400" dirty="0" smtClean="0"/>
              <a:t>Review auditor independence and performance</a:t>
            </a:r>
          </a:p>
          <a:p>
            <a:pPr lvl="1"/>
            <a:r>
              <a:rPr lang="en-US" sz="2400" dirty="0" smtClean="0"/>
              <a:t>Review related party transactions (conflicts of interest)</a:t>
            </a:r>
          </a:p>
          <a:p>
            <a:r>
              <a:rPr lang="en-US" sz="2400" dirty="0" smtClean="0"/>
              <a:t>Composed of at least 3 “independent directors” on committee</a:t>
            </a:r>
          </a:p>
          <a:p>
            <a:r>
              <a:rPr lang="en-US" sz="2400" dirty="0" smtClean="0"/>
              <a:t>No non-directors on committee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1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Director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Employment of Director:</a:t>
            </a:r>
          </a:p>
          <a:p>
            <a:pPr lvl="1"/>
            <a:r>
              <a:rPr lang="en-US" dirty="0" smtClean="0"/>
              <a:t>Not employed by corporation or affiliate (if any) in last 3 fiscal years</a:t>
            </a:r>
          </a:p>
          <a:p>
            <a:pPr lvl="1"/>
            <a:r>
              <a:rPr lang="en-US" dirty="0" smtClean="0"/>
              <a:t>“affiliate” means entity controlled by or under common control with corporation</a:t>
            </a:r>
          </a:p>
          <a:p>
            <a:pPr lvl="2"/>
            <a:r>
              <a:rPr lang="en-US" dirty="0" smtClean="0"/>
              <a:t>“Control” not defined</a:t>
            </a:r>
          </a:p>
          <a:p>
            <a:r>
              <a:rPr lang="en-US" dirty="0" smtClean="0"/>
              <a:t>Other compensation of Director:</a:t>
            </a:r>
          </a:p>
          <a:p>
            <a:pPr lvl="1"/>
            <a:r>
              <a:rPr lang="en-US" dirty="0" smtClean="0"/>
              <a:t>Not paid &gt;$10,000 in direct compensation (e.g., as contractor) in any of last 3 fiscal years by corporation or affiliate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7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Director,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Director not “current employee” of (nor have “substantial financial interest” in) an entity that:</a:t>
            </a:r>
          </a:p>
          <a:p>
            <a:pPr lvl="1"/>
            <a:r>
              <a:rPr lang="en-US" dirty="0" smtClean="0"/>
              <a:t>Received OR was paid lesser of $25,000 or amount equal to 2% of such entity’s gross revenues in any of last 3 FY’s</a:t>
            </a:r>
          </a:p>
          <a:p>
            <a:r>
              <a:rPr lang="en-US" dirty="0" smtClean="0"/>
              <a:t>“Substantial financial interest” not defined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41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Director,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“Relatives” of Director also must be checked:</a:t>
            </a:r>
          </a:p>
          <a:p>
            <a:pPr lvl="1"/>
            <a:r>
              <a:rPr lang="en-US" dirty="0" smtClean="0"/>
              <a:t>Spouse/domestic partner</a:t>
            </a:r>
          </a:p>
          <a:p>
            <a:pPr lvl="1"/>
            <a:r>
              <a:rPr lang="en-US" dirty="0" smtClean="0"/>
              <a:t>ancestors</a:t>
            </a:r>
          </a:p>
          <a:p>
            <a:pPr lvl="1"/>
            <a:r>
              <a:rPr lang="en-US" dirty="0" smtClean="0"/>
              <a:t>siblings, grand- and great-grandchildren, and spouses of same</a:t>
            </a:r>
          </a:p>
          <a:p>
            <a:r>
              <a:rPr lang="en-US" dirty="0" smtClean="0"/>
              <a:t>Test for Relatives: </a:t>
            </a:r>
          </a:p>
          <a:p>
            <a:pPr lvl="1"/>
            <a:r>
              <a:rPr lang="en-US" dirty="0" smtClean="0"/>
              <a:t>not “Key Employee” of corporation or affiliate in last 3 FY’s</a:t>
            </a:r>
          </a:p>
          <a:p>
            <a:pPr lvl="1"/>
            <a:r>
              <a:rPr lang="en-US" dirty="0" smtClean="0"/>
              <a:t>Not paid &gt;$10,000 in direct compensation (e.g., as contractor) within last 3 fiscal years by corporation or affiliate</a:t>
            </a:r>
          </a:p>
          <a:p>
            <a:pPr lvl="1"/>
            <a:r>
              <a:rPr lang="en-US" dirty="0" smtClean="0"/>
              <a:t>Not </a:t>
            </a:r>
            <a:r>
              <a:rPr lang="en-US" dirty="0"/>
              <a:t>a current officer of, and does not have a “substantial financial interest” </a:t>
            </a:r>
            <a:r>
              <a:rPr lang="en-US" dirty="0" smtClean="0"/>
              <a:t>in, entity referred to in preceding slide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5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Review/audit reporting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 organizations required to file reviews or audits with Charities Bureau</a:t>
            </a:r>
          </a:p>
          <a:p>
            <a:r>
              <a:rPr lang="en-US" dirty="0" smtClean="0"/>
              <a:t>Review threshold goes to $250,000 on July 1</a:t>
            </a:r>
          </a:p>
          <a:p>
            <a:r>
              <a:rPr lang="en-US" dirty="0" smtClean="0"/>
              <a:t>Audit threshold goes to:</a:t>
            </a:r>
          </a:p>
          <a:p>
            <a:pPr lvl="1"/>
            <a:r>
              <a:rPr lang="en-US" dirty="0" smtClean="0"/>
              <a:t>$500,000 on July 1, 2014; </a:t>
            </a:r>
          </a:p>
          <a:p>
            <a:pPr lvl="1"/>
            <a:r>
              <a:rPr lang="en-US" dirty="0" smtClean="0"/>
              <a:t>$750, 000 on July 1, 2017; </a:t>
            </a:r>
          </a:p>
          <a:p>
            <a:pPr lvl="1"/>
            <a:r>
              <a:rPr lang="en-US" dirty="0" smtClean="0"/>
              <a:t>$1,000,000 on July 1, 2021</a:t>
            </a:r>
          </a:p>
          <a:p>
            <a:r>
              <a:rPr lang="en-US" dirty="0" smtClean="0"/>
              <a:t>Takes effect for filings due after above effective dates, per Charities Bureau guidance</a:t>
            </a:r>
          </a:p>
          <a:p>
            <a:pPr marL="342900" lvl="2" indent="-342900"/>
            <a:r>
              <a:rPr lang="en-US" dirty="0" smtClean="0"/>
              <a:t>AG </a:t>
            </a:r>
            <a:r>
              <a:rPr lang="en-US" dirty="0"/>
              <a:t>may require audit within 120 days even if nonprofit is below threshold (but above $250,000</a:t>
            </a:r>
            <a:r>
              <a:rPr lang="en-US" dirty="0" smtClean="0"/>
              <a:t>)</a:t>
            </a:r>
          </a:p>
          <a:p>
            <a:pPr marL="342900" lvl="2" indent="-342900"/>
            <a:r>
              <a:rPr lang="en-US" dirty="0" smtClean="0"/>
              <a:t>Query whether some funders will still require audit even if below above thresholds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65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Related Party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“Related Party Transactions” must be approved by board or audit committee</a:t>
            </a:r>
          </a:p>
          <a:p>
            <a:r>
              <a:rPr lang="en-US" dirty="0" smtClean="0"/>
              <a:t>Independent directors required for approval</a:t>
            </a:r>
          </a:p>
          <a:p>
            <a:r>
              <a:rPr lang="en-US" dirty="0" smtClean="0"/>
              <a:t>Definition of “Related Party”:</a:t>
            </a:r>
          </a:p>
          <a:p>
            <a:pPr lvl="1"/>
            <a:r>
              <a:rPr lang="en-US" dirty="0" smtClean="0"/>
              <a:t>Director, officer or “Key Employee” of </a:t>
            </a:r>
            <a:r>
              <a:rPr lang="en-US" dirty="0"/>
              <a:t>corporation or </a:t>
            </a:r>
            <a:r>
              <a:rPr lang="en-US" dirty="0" smtClean="0"/>
              <a:t>affiliate, and Relatives of same</a:t>
            </a:r>
          </a:p>
          <a:p>
            <a:pPr lvl="2"/>
            <a:r>
              <a:rPr lang="en-US" dirty="0" smtClean="0"/>
              <a:t>“Key employee”: “any person who is in a position to exercise substantial influence over the affairs of the corporation” under IRS rules</a:t>
            </a:r>
          </a:p>
          <a:p>
            <a:pPr lvl="2"/>
            <a:r>
              <a:rPr lang="en-US" dirty="0" smtClean="0"/>
              <a:t>Can include “substantial contributors”</a:t>
            </a:r>
          </a:p>
          <a:p>
            <a:pPr lvl="1"/>
            <a:r>
              <a:rPr lang="en-US" dirty="0" smtClean="0"/>
              <a:t>Entity in which any of above persons has 35% or greater “ownership or beneficial interest”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67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Related Party Transaction: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“Related Party Transaction”:</a:t>
            </a:r>
          </a:p>
          <a:p>
            <a:pPr lvl="1"/>
            <a:r>
              <a:rPr lang="en-US" dirty="0" smtClean="0"/>
              <a:t>Any “transaction, agreement or other arrangement”</a:t>
            </a:r>
          </a:p>
          <a:p>
            <a:pPr lvl="2"/>
            <a:r>
              <a:rPr lang="en-US" dirty="0" smtClean="0"/>
              <a:t>Between corporation or affiliate and </a:t>
            </a:r>
            <a:r>
              <a:rPr lang="en-US" smtClean="0"/>
              <a:t>any third party</a:t>
            </a:r>
            <a:endParaRPr lang="en-US" dirty="0" smtClean="0"/>
          </a:p>
          <a:p>
            <a:pPr lvl="2"/>
            <a:r>
              <a:rPr lang="en-US" dirty="0" smtClean="0"/>
              <a:t>In which a Related Party has a “financial interest”</a:t>
            </a:r>
          </a:p>
          <a:p>
            <a:r>
              <a:rPr lang="en-US" dirty="0" smtClean="0"/>
              <a:t>Omitted in new statute: </a:t>
            </a:r>
          </a:p>
          <a:p>
            <a:pPr lvl="1"/>
            <a:r>
              <a:rPr lang="en-US" dirty="0" smtClean="0"/>
              <a:t>New rule by its language does not apply to mere overlapping director, officer, or key employee of both </a:t>
            </a:r>
            <a:r>
              <a:rPr lang="en-US" dirty="0"/>
              <a:t>corporation and </a:t>
            </a:r>
            <a:r>
              <a:rPr lang="en-US" dirty="0" smtClean="0"/>
              <a:t>third party </a:t>
            </a:r>
            <a:r>
              <a:rPr lang="en-US" i="1" dirty="0" smtClean="0"/>
              <a:t>where such person does not have financial interest </a:t>
            </a:r>
            <a:r>
              <a:rPr lang="en-US" dirty="0" smtClean="0"/>
              <a:t>in transaction between </a:t>
            </a:r>
            <a:r>
              <a:rPr lang="en-US" dirty="0"/>
              <a:t>corporation and </a:t>
            </a:r>
            <a:r>
              <a:rPr lang="en-US" dirty="0" smtClean="0"/>
              <a:t>third party, unlike current law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de Freitas, William C. Moran &amp; Associates, P.C., Attorneys At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96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2059</Words>
  <Application>Microsoft Office PowerPoint</Application>
  <PresentationFormat>On-screen Show (4:3)</PresentationFormat>
  <Paragraphs>200</Paragraphs>
  <Slides>22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Non-Profit Revitalization Act of 2013: Corporate and Governance Changes and Implications</vt:lpstr>
      <vt:lpstr>Summary</vt:lpstr>
      <vt:lpstr>I. Audit Changes</vt:lpstr>
      <vt:lpstr>Independent Director Test</vt:lpstr>
      <vt:lpstr>Independent Director, cont’d</vt:lpstr>
      <vt:lpstr>Independent Director, cont’d</vt:lpstr>
      <vt:lpstr>Review/audit reporting changes</vt:lpstr>
      <vt:lpstr>II. Related Party Transactions</vt:lpstr>
      <vt:lpstr>Related Party Transaction: Definition</vt:lpstr>
      <vt:lpstr>Related Party Transaction: Review</vt:lpstr>
      <vt:lpstr>Related Party Transactions: Consequences</vt:lpstr>
      <vt:lpstr>Related Party Transactions: Action</vt:lpstr>
      <vt:lpstr>III. Whistleblower Policy </vt:lpstr>
      <vt:lpstr>IV. Electronic action changes</vt:lpstr>
      <vt:lpstr>VI. Committee changes</vt:lpstr>
      <vt:lpstr>VII. Officer change</vt:lpstr>
      <vt:lpstr>VIII. Transaction changes: real estate</vt:lpstr>
      <vt:lpstr>Transaction changes: court and Attorney General approvals</vt:lpstr>
      <vt:lpstr>Transaction changes: agency consents</vt:lpstr>
      <vt:lpstr>IX. Corporate structure changes: Types</vt:lpstr>
      <vt:lpstr>Corporate structure changes: incorporation</vt:lpstr>
      <vt:lpstr>X. Other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NPRA recommendations</dc:title>
  <dc:creator>Michael A. de Freitas</dc:creator>
  <cp:lastModifiedBy>Elizabeth</cp:lastModifiedBy>
  <cp:revision>219</cp:revision>
  <cp:lastPrinted>2014-06-16T15:52:15Z</cp:lastPrinted>
  <dcterms:created xsi:type="dcterms:W3CDTF">2014-05-23T14:46:19Z</dcterms:created>
  <dcterms:modified xsi:type="dcterms:W3CDTF">2014-06-30T15:30:05Z</dcterms:modified>
</cp:coreProperties>
</file>