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92" r:id="rId1"/>
  </p:sldMasterIdLst>
  <p:sldIdLst>
    <p:sldId id="256" r:id="rId2"/>
    <p:sldId id="257" r:id="rId3"/>
    <p:sldId id="258" r:id="rId4"/>
    <p:sldId id="259" r:id="rId5"/>
    <p:sldId id="260" r:id="rId6"/>
    <p:sldId id="261" r:id="rId7"/>
    <p:sldId id="269" r:id="rId8"/>
    <p:sldId id="271" r:id="rId9"/>
    <p:sldId id="272" r:id="rId10"/>
    <p:sldId id="273" r:id="rId11"/>
    <p:sldId id="274" r:id="rId12"/>
    <p:sldId id="275" r:id="rId13"/>
    <p:sldId id="276" r:id="rId14"/>
    <p:sldId id="277" r:id="rId15"/>
    <p:sldId id="262" r:id="rId16"/>
    <p:sldId id="263" r:id="rId17"/>
    <p:sldId id="264" r:id="rId18"/>
    <p:sldId id="265" r:id="rId19"/>
    <p:sldId id="266" r:id="rId20"/>
    <p:sldId id="267" r:id="rId21"/>
    <p:sldId id="268" r:id="rId22"/>
    <p:sldId id="270" r:id="rId23"/>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28" autoAdjust="0"/>
  </p:normalViewPr>
  <p:slideViewPr>
    <p:cSldViewPr>
      <p:cViewPr varScale="1">
        <p:scale>
          <a:sx n="84" d="100"/>
          <a:sy n="84" d="100"/>
        </p:scale>
        <p:origin x="1506" y="78"/>
      </p:cViewPr>
      <p:guideLst>
        <p:guide orient="horz" pos="2160"/>
        <p:guide pos="2880"/>
      </p:guideLst>
    </p:cSldViewPr>
  </p:slideViewPr>
  <p:outlineViewPr>
    <p:cViewPr>
      <p:scale>
        <a:sx n="33" d="100"/>
        <a:sy n="33" d="100"/>
      </p:scale>
      <p:origin x="0" y="1931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6191A0-7D51-46EA-A41A-571433878E6B}"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120502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191A0-7D51-46EA-A41A-571433878E6B}"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418519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191A0-7D51-46EA-A41A-571433878E6B}"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275860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6191A0-7D51-46EA-A41A-571433878E6B}"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3502721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6191A0-7D51-46EA-A41A-571433878E6B}"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3428382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6191A0-7D51-46EA-A41A-571433878E6B}" type="datetimeFigureOut">
              <a:rPr lang="en-US" smtClean="0"/>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99035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6191A0-7D51-46EA-A41A-571433878E6B}" type="datetimeFigureOut">
              <a:rPr lang="en-US" smtClean="0"/>
              <a:t>3/16/2015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948248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6191A0-7D51-46EA-A41A-571433878E6B}" type="datetimeFigureOut">
              <a:rPr lang="en-US" smtClean="0"/>
              <a:t>3/16/2015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80915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191A0-7D51-46EA-A41A-571433878E6B}" type="datetimeFigureOut">
              <a:rPr lang="en-US" smtClean="0"/>
              <a:t>3/16/2015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3655549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6191A0-7D51-46EA-A41A-571433878E6B}" type="datetimeFigureOut">
              <a:rPr lang="en-US" smtClean="0"/>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1597850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6191A0-7D51-46EA-A41A-571433878E6B}" type="datetimeFigureOut">
              <a:rPr lang="en-US" smtClean="0"/>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8FAF76-110B-4EDD-8325-558C29B8FC89}" type="slidenum">
              <a:rPr lang="en-US" smtClean="0"/>
              <a:t>‹#›</a:t>
            </a:fld>
            <a:endParaRPr lang="en-US"/>
          </a:p>
        </p:txBody>
      </p:sp>
    </p:spTree>
    <p:extLst>
      <p:ext uri="{BB962C8B-B14F-4D97-AF65-F5344CB8AC3E}">
        <p14:creationId xmlns:p14="http://schemas.microsoft.com/office/powerpoint/2010/main" val="3617789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191A0-7D51-46EA-A41A-571433878E6B}" type="datetimeFigureOut">
              <a:rPr lang="en-US" smtClean="0"/>
              <a:t>3/16/2015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8FAF76-110B-4EDD-8325-558C29B8FC89}" type="slidenum">
              <a:rPr lang="en-US" smtClean="0"/>
              <a:t>‹#›</a:t>
            </a:fld>
            <a:endParaRPr lang="en-US"/>
          </a:p>
        </p:txBody>
      </p:sp>
    </p:spTree>
    <p:extLst>
      <p:ext uri="{BB962C8B-B14F-4D97-AF65-F5344CB8AC3E}">
        <p14:creationId xmlns:p14="http://schemas.microsoft.com/office/powerpoint/2010/main" val="190633045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r>
              <a:rPr lang="en-US" b="1" dirty="0" smtClean="0"/>
              <a:t/>
            </a:r>
            <a:br>
              <a:rPr lang="en-US" b="1" dirty="0" smtClean="0"/>
            </a:br>
            <a:r>
              <a:rPr lang="en-US" sz="3600" b="1" dirty="0" smtClean="0"/>
              <a:t>EXECUTIVE DIRECTOR &amp; STAFF </a:t>
            </a:r>
            <a:r>
              <a:rPr lang="en-US" b="1" dirty="0" smtClean="0">
                <a:solidFill>
                  <a:srgbClr val="7030A0"/>
                </a:solidFill>
              </a:rPr>
              <a:t>EVALUATION </a:t>
            </a:r>
            <a:r>
              <a:rPr lang="en-US" dirty="0"/>
              <a:t/>
            </a:r>
            <a:br>
              <a:rPr lang="en-US" dirty="0"/>
            </a:br>
            <a:r>
              <a:rPr lang="en-US" sz="3600" dirty="0" smtClean="0"/>
              <a:t/>
            </a:r>
            <a:br>
              <a:rPr lang="en-US" sz="3600" dirty="0" smtClean="0"/>
            </a:br>
            <a:r>
              <a:rPr lang="en-US" sz="2700" dirty="0" smtClean="0"/>
              <a:t>Presented </a:t>
            </a:r>
            <a:r>
              <a:rPr lang="en-US" sz="2700" dirty="0"/>
              <a:t>by Laurie Dean Torrell</a:t>
            </a:r>
            <a:br>
              <a:rPr lang="en-US" sz="2700" dirty="0"/>
            </a:br>
            <a:r>
              <a:rPr lang="en-US" sz="2700" dirty="0"/>
              <a:t>Executive Director, </a:t>
            </a:r>
            <a:r>
              <a:rPr lang="en-US" sz="2700" dirty="0" smtClean="0"/>
              <a:t/>
            </a:r>
            <a:br>
              <a:rPr lang="en-US" sz="2700" dirty="0" smtClean="0"/>
            </a:br>
            <a:r>
              <a:rPr lang="en-US" sz="2700" dirty="0" smtClean="0"/>
              <a:t>Just </a:t>
            </a:r>
            <a:r>
              <a:rPr lang="en-US" sz="2700" dirty="0"/>
              <a:t>Buffalo Literary Center</a:t>
            </a:r>
            <a:br>
              <a:rPr lang="en-US" sz="2700" dirty="0"/>
            </a:br>
            <a:r>
              <a:rPr lang="en-US" sz="2700" dirty="0"/>
              <a:t>Ldeant@justbuffalo.org</a:t>
            </a:r>
            <a:br>
              <a:rPr lang="en-US" sz="2700" dirty="0"/>
            </a:br>
            <a:endParaRPr lang="en-US" sz="2700" dirty="0"/>
          </a:p>
        </p:txBody>
      </p:sp>
      <p:sp>
        <p:nvSpPr>
          <p:cNvPr id="3" name="Subtitle 2"/>
          <p:cNvSpPr>
            <a:spLocks noGrp="1"/>
          </p:cNvSpPr>
          <p:nvPr>
            <p:ph type="subTitle" idx="1"/>
          </p:nvPr>
        </p:nvSpPr>
        <p:spPr/>
        <p:txBody>
          <a:bodyPr/>
          <a:lstStyle/>
          <a:p>
            <a:endParaRPr lang="en-US" dirty="0" smtClean="0"/>
          </a:p>
        </p:txBody>
      </p:sp>
    </p:spTree>
    <p:extLst>
      <p:ext uri="{BB962C8B-B14F-4D97-AF65-F5344CB8AC3E}">
        <p14:creationId xmlns:p14="http://schemas.microsoft.com/office/powerpoint/2010/main" val="2103376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Staff Development </a:t>
            </a:r>
            <a:endParaRPr lang="en-US" sz="3200" dirty="0"/>
          </a:p>
        </p:txBody>
      </p:sp>
      <p:graphicFrame>
        <p:nvGraphicFramePr>
          <p:cNvPr id="4" name="Content Placeholder 3"/>
          <p:cNvGraphicFramePr>
            <a:graphicFrameLocks noGrp="1"/>
          </p:cNvGraphicFramePr>
          <p:nvPr>
            <p:ph idx="1"/>
          </p:nvPr>
        </p:nvGraphicFramePr>
        <p:xfrm>
          <a:off x="1508760" y="2740755"/>
          <a:ext cx="6126480" cy="2236661"/>
        </p:xfrm>
        <a:graphic>
          <a:graphicData uri="http://schemas.openxmlformats.org/drawingml/2006/table">
            <a:tbl>
              <a:tblPr firstRow="1" firstCol="1" bandRow="1">
                <a:tableStyleId>{5C22544A-7EE6-4342-B048-85BDC9FD1C3A}</a:tableStyleId>
              </a:tblPr>
              <a:tblGrid>
                <a:gridCol w="5726430"/>
                <a:gridCol w="400050"/>
              </a:tblGrid>
              <a:tr h="233680">
                <a:tc>
                  <a:txBody>
                    <a:bodyPr/>
                    <a:lstStyle/>
                    <a:p>
                      <a:pPr marL="0" marR="0">
                        <a:lnSpc>
                          <a:spcPct val="105000"/>
                        </a:lnSpc>
                        <a:spcBef>
                          <a:spcPts val="0"/>
                        </a:spcBef>
                        <a:spcAft>
                          <a:spcPts val="0"/>
                        </a:spcAft>
                      </a:pPr>
                      <a:r>
                        <a:rPr lang="en-US" sz="1100" dirty="0">
                          <a:effectLst/>
                        </a:rPr>
                        <a:t>Implements effective staffing plan to meet goals.</a:t>
                      </a:r>
                      <a:endParaRPr lang="en-US" sz="1100" dirty="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2250">
                <a:tc>
                  <a:txBody>
                    <a:bodyPr/>
                    <a:lstStyle/>
                    <a:p>
                      <a:pPr marL="0" marR="0">
                        <a:lnSpc>
                          <a:spcPct val="105000"/>
                        </a:lnSpc>
                        <a:spcBef>
                          <a:spcPts val="0"/>
                        </a:spcBef>
                        <a:spcAft>
                          <a:spcPts val="0"/>
                        </a:spcAft>
                      </a:pPr>
                      <a:r>
                        <a:rPr lang="en-US" sz="1100">
                          <a:effectLst/>
                        </a:rPr>
                        <a:t>Hires and maintains competent staff members.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0" marR="0">
                        <a:lnSpc>
                          <a:spcPct val="105000"/>
                        </a:lnSpc>
                        <a:spcBef>
                          <a:spcPts val="0"/>
                        </a:spcBef>
                        <a:spcAft>
                          <a:spcPts val="0"/>
                        </a:spcAft>
                      </a:pPr>
                      <a:r>
                        <a:rPr lang="en-US" sz="1100">
                          <a:effectLst/>
                        </a:rPr>
                        <a:t>Develops/implements appropriate personnel policies.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7965">
                <a:tc>
                  <a:txBody>
                    <a:bodyPr/>
                    <a:lstStyle/>
                    <a:p>
                      <a:pPr marL="0" marR="0">
                        <a:lnSpc>
                          <a:spcPct val="105000"/>
                        </a:lnSpc>
                        <a:spcBef>
                          <a:spcPts val="0"/>
                        </a:spcBef>
                        <a:spcAft>
                          <a:spcPts val="0"/>
                        </a:spcAft>
                      </a:pPr>
                      <a:r>
                        <a:rPr lang="en-US" sz="1100">
                          <a:effectLst/>
                        </a:rPr>
                        <a:t>Encourages staff development.</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0" marR="0">
                        <a:lnSpc>
                          <a:spcPct val="105000"/>
                        </a:lnSpc>
                        <a:spcBef>
                          <a:spcPts val="0"/>
                        </a:spcBef>
                        <a:spcAft>
                          <a:spcPts val="0"/>
                        </a:spcAft>
                      </a:pPr>
                      <a:r>
                        <a:rPr lang="en-US" sz="1100">
                          <a:effectLst/>
                        </a:rPr>
                        <a:t>Works effectively with staff in a team environment.</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7965">
                <a:tc>
                  <a:txBody>
                    <a:bodyPr/>
                    <a:lstStyle/>
                    <a:p>
                      <a:pPr marL="0" marR="0">
                        <a:lnSpc>
                          <a:spcPct val="105000"/>
                        </a:lnSpc>
                        <a:spcBef>
                          <a:spcPts val="0"/>
                        </a:spcBef>
                        <a:spcAft>
                          <a:spcPts val="0"/>
                        </a:spcAft>
                      </a:pPr>
                      <a:r>
                        <a:rPr lang="en-US" sz="1100">
                          <a:effectLst/>
                        </a:rPr>
                        <a:t>Maintains high morale among staff with ability to complete ambitious projects.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161925">
                <a:tc>
                  <a:txBody>
                    <a:bodyPr/>
                    <a:lstStyle/>
                    <a:p>
                      <a:pPr marL="0" marR="0">
                        <a:lnSpc>
                          <a:spcPct val="105000"/>
                        </a:lnSpc>
                        <a:spcBef>
                          <a:spcPts val="0"/>
                        </a:spcBef>
                        <a:spcAft>
                          <a:spcPts val="0"/>
                        </a:spcAft>
                      </a:pPr>
                      <a:r>
                        <a:rPr lang="en-US" sz="1100">
                          <a:effectLst/>
                        </a:rPr>
                        <a:t>Comments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50825">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5654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dirty="0">
                        <a:effectLst/>
                        <a:latin typeface="Cambria"/>
                      </a:endParaRPr>
                    </a:p>
                  </a:txBody>
                  <a:tcPr marL="68580" marR="68580" marT="0" marB="0"/>
                </a:tc>
              </a:tr>
            </a:tbl>
          </a:graphicData>
        </a:graphic>
      </p:graphicFrame>
    </p:spTree>
    <p:extLst>
      <p:ext uri="{BB962C8B-B14F-4D97-AF65-F5344CB8AC3E}">
        <p14:creationId xmlns:p14="http://schemas.microsoft.com/office/powerpoint/2010/main" val="3027467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Oversight of Program, Operations &amp; Finances</a:t>
            </a:r>
            <a:endParaRPr lang="en-US" sz="3200" dirty="0"/>
          </a:p>
        </p:txBody>
      </p:sp>
      <p:graphicFrame>
        <p:nvGraphicFramePr>
          <p:cNvPr id="4" name="Content Placeholder 3"/>
          <p:cNvGraphicFramePr>
            <a:graphicFrameLocks noGrp="1"/>
          </p:cNvGraphicFramePr>
          <p:nvPr>
            <p:ph idx="1"/>
          </p:nvPr>
        </p:nvGraphicFramePr>
        <p:xfrm>
          <a:off x="1508760" y="2789841"/>
          <a:ext cx="6126480" cy="2130299"/>
        </p:xfrm>
        <a:graphic>
          <a:graphicData uri="http://schemas.openxmlformats.org/drawingml/2006/table">
            <a:tbl>
              <a:tblPr firstRow="1" firstCol="1" bandRow="1">
                <a:tableStyleId>{5C22544A-7EE6-4342-B048-85BDC9FD1C3A}</a:tableStyleId>
              </a:tblPr>
              <a:tblGrid>
                <a:gridCol w="5726430"/>
                <a:gridCol w="400050"/>
              </a:tblGrid>
              <a:tr h="245110">
                <a:tc>
                  <a:txBody>
                    <a:bodyPr/>
                    <a:lstStyle/>
                    <a:p>
                      <a:pPr marL="0" marR="0">
                        <a:lnSpc>
                          <a:spcPct val="105000"/>
                        </a:lnSpc>
                        <a:spcBef>
                          <a:spcPts val="0"/>
                        </a:spcBef>
                        <a:spcAft>
                          <a:spcPts val="0"/>
                        </a:spcAft>
                      </a:pPr>
                      <a:r>
                        <a:rPr lang="en-US" sz="1100" dirty="0" smtClean="0">
                          <a:effectLst/>
                        </a:rPr>
                        <a:t>Prepares a sound budget for board consideration.</a:t>
                      </a:r>
                      <a:endParaRPr lang="en-US" sz="1100" dirty="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2250">
                <a:tc>
                  <a:txBody>
                    <a:bodyPr/>
                    <a:lstStyle/>
                    <a:p>
                      <a:pPr marL="0" marR="0">
                        <a:lnSpc>
                          <a:spcPct val="105000"/>
                        </a:lnSpc>
                        <a:spcBef>
                          <a:spcPts val="0"/>
                        </a:spcBef>
                        <a:spcAft>
                          <a:spcPts val="0"/>
                        </a:spcAft>
                      </a:pPr>
                      <a:r>
                        <a:rPr lang="en-US" sz="1100">
                          <a:effectLst/>
                        </a:rPr>
                        <a:t>Manages finances in accord with the approved budget.</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0" marR="0">
                        <a:lnSpc>
                          <a:spcPct val="105000"/>
                        </a:lnSpc>
                        <a:spcBef>
                          <a:spcPts val="0"/>
                        </a:spcBef>
                        <a:spcAft>
                          <a:spcPts val="0"/>
                        </a:spcAft>
                      </a:pPr>
                      <a:r>
                        <a:rPr lang="en-US" sz="1100">
                          <a:effectLst/>
                        </a:rPr>
                        <a:t>Displays common sense and good judgment in business transactions.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0" marR="0">
                        <a:lnSpc>
                          <a:spcPct val="105000"/>
                        </a:lnSpc>
                        <a:spcBef>
                          <a:spcPts val="0"/>
                        </a:spcBef>
                        <a:spcAft>
                          <a:spcPts val="0"/>
                        </a:spcAft>
                      </a:pPr>
                      <a:r>
                        <a:rPr lang="en-US" sz="1100">
                          <a:effectLst/>
                        </a:rPr>
                        <a:t>Develops new sources of revenue and diversified revenue streams sufficient for ASI to meet its mission.</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222250">
                <a:tc>
                  <a:txBody>
                    <a:bodyPr/>
                    <a:lstStyle/>
                    <a:p>
                      <a:pPr marL="0" marR="0">
                        <a:lnSpc>
                          <a:spcPct val="105000"/>
                        </a:lnSpc>
                        <a:spcBef>
                          <a:spcPts val="0"/>
                        </a:spcBef>
                        <a:spcAft>
                          <a:spcPts val="0"/>
                        </a:spcAft>
                      </a:pPr>
                      <a:r>
                        <a:rPr lang="en-US" sz="1100">
                          <a:effectLst/>
                        </a:rPr>
                        <a:t>Effectively supervises facilities and operations.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161925">
                <a:tc>
                  <a:txBody>
                    <a:bodyPr/>
                    <a:lstStyle/>
                    <a:p>
                      <a:pPr marL="0" marR="0">
                        <a:lnSpc>
                          <a:spcPct val="105000"/>
                        </a:lnSpc>
                        <a:spcBef>
                          <a:spcPts val="0"/>
                        </a:spcBef>
                        <a:spcAft>
                          <a:spcPts val="0"/>
                        </a:spcAft>
                      </a:pPr>
                      <a:r>
                        <a:rPr lang="en-US" sz="1100">
                          <a:effectLst/>
                        </a:rPr>
                        <a:t>Comments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6797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22225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22225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dirty="0">
                          <a:effectLst/>
                        </a:rPr>
                        <a:t> </a:t>
                      </a:r>
                      <a:endParaRPr lang="en-US" sz="1100" dirty="0">
                        <a:effectLst/>
                        <a:latin typeface="Cambria"/>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833647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Personal &amp; Professional Attributes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3419123"/>
              </p:ext>
            </p:extLst>
          </p:nvPr>
        </p:nvGraphicFramePr>
        <p:xfrm>
          <a:off x="1508760" y="3044349"/>
          <a:ext cx="6126480" cy="1637665"/>
        </p:xfrm>
        <a:graphic>
          <a:graphicData uri="http://schemas.openxmlformats.org/drawingml/2006/table">
            <a:tbl>
              <a:tblPr firstRow="1" firstCol="1" bandRow="1">
                <a:tableStyleId>{5C22544A-7EE6-4342-B048-85BDC9FD1C3A}</a:tableStyleId>
              </a:tblPr>
              <a:tblGrid>
                <a:gridCol w="5726430"/>
                <a:gridCol w="400050"/>
              </a:tblGrid>
              <a:tr h="199390">
                <a:tc>
                  <a:txBody>
                    <a:bodyPr/>
                    <a:lstStyle/>
                    <a:p>
                      <a:pPr marL="0" marR="0">
                        <a:lnSpc>
                          <a:spcPct val="105000"/>
                        </a:lnSpc>
                        <a:spcBef>
                          <a:spcPts val="0"/>
                        </a:spcBef>
                        <a:spcAft>
                          <a:spcPts val="0"/>
                        </a:spcAft>
                      </a:pPr>
                      <a:r>
                        <a:rPr lang="en-US" sz="1100" dirty="0">
                          <a:effectLst/>
                        </a:rPr>
                        <a:t>Appropriately represents </a:t>
                      </a:r>
                      <a:r>
                        <a:rPr lang="en-US" sz="1100" dirty="0" smtClean="0">
                          <a:effectLst/>
                        </a:rPr>
                        <a:t>organization </a:t>
                      </a:r>
                      <a:r>
                        <a:rPr lang="en-US" sz="1100" dirty="0">
                          <a:effectLst/>
                        </a:rPr>
                        <a:t>in the community.</a:t>
                      </a:r>
                      <a:endParaRPr lang="en-US" sz="1100" dirty="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199390">
                <a:tc>
                  <a:txBody>
                    <a:bodyPr/>
                    <a:lstStyle/>
                    <a:p>
                      <a:pPr marL="0" marR="0">
                        <a:lnSpc>
                          <a:spcPct val="105000"/>
                        </a:lnSpc>
                        <a:spcBef>
                          <a:spcPts val="0"/>
                        </a:spcBef>
                        <a:spcAft>
                          <a:spcPts val="0"/>
                        </a:spcAft>
                      </a:pPr>
                      <a:r>
                        <a:rPr lang="en-US" sz="1100">
                          <a:effectLst/>
                        </a:rPr>
                        <a:t>Projects a professional demeanor.</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199390">
                <a:tc>
                  <a:txBody>
                    <a:bodyPr/>
                    <a:lstStyle/>
                    <a:p>
                      <a:pPr marL="0" marR="0">
                        <a:lnSpc>
                          <a:spcPct val="105000"/>
                        </a:lnSpc>
                        <a:spcBef>
                          <a:spcPts val="0"/>
                        </a:spcBef>
                        <a:spcAft>
                          <a:spcPts val="0"/>
                        </a:spcAft>
                      </a:pPr>
                      <a:r>
                        <a:rPr lang="en-US" sz="1100">
                          <a:effectLst/>
                        </a:rPr>
                        <a:t>Participates in professional activities.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7965">
                <a:tc>
                  <a:txBody>
                    <a:bodyPr/>
                    <a:lstStyle/>
                    <a:p>
                      <a:pPr marL="0" marR="0">
                        <a:lnSpc>
                          <a:spcPct val="105000"/>
                        </a:lnSpc>
                        <a:spcBef>
                          <a:spcPts val="0"/>
                        </a:spcBef>
                        <a:spcAft>
                          <a:spcPts val="0"/>
                        </a:spcAft>
                      </a:pPr>
                      <a:r>
                        <a:rPr lang="en-US" sz="1100">
                          <a:effectLst/>
                        </a:rPr>
                        <a:t>Achieves annual professional goals.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0" marR="0">
                        <a:lnSpc>
                          <a:spcPct val="105000"/>
                        </a:lnSpc>
                        <a:spcBef>
                          <a:spcPts val="0"/>
                        </a:spcBef>
                        <a:spcAft>
                          <a:spcPts val="0"/>
                        </a:spcAft>
                      </a:pPr>
                      <a:r>
                        <a:rPr lang="en-US" sz="1100">
                          <a:effectLst/>
                        </a:rPr>
                        <a:t>Comments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161925">
                <a:tc>
                  <a:txBody>
                    <a:bodyPr/>
                    <a:lstStyle/>
                    <a:p>
                      <a:endParaRPr lang="en-US" sz="1000">
                        <a:effectLst/>
                        <a:latin typeface="Cambria"/>
                      </a:endParaRPr>
                    </a:p>
                  </a:txBody>
                  <a:tcPr marL="68580" marR="68580" marT="0" marB="0"/>
                </a:tc>
                <a:tc>
                  <a:txBody>
                    <a:bodyPr/>
                    <a:lstStyle/>
                    <a:p>
                      <a:endParaRPr lang="en-US" sz="1000">
                        <a:effectLst/>
                        <a:latin typeface="Cambria"/>
                      </a:endParaRPr>
                    </a:p>
                  </a:txBody>
                  <a:tcPr marL="68580" marR="68580" marT="0" marB="0"/>
                </a:tc>
              </a:tr>
              <a:tr h="21082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225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dirty="0">
                        <a:effectLst/>
                        <a:latin typeface="Cambria"/>
                      </a:endParaRPr>
                    </a:p>
                  </a:txBody>
                  <a:tcPr marL="68580" marR="68580" marT="0" marB="0"/>
                </a:tc>
              </a:tr>
            </a:tbl>
          </a:graphicData>
        </a:graphic>
      </p:graphicFrame>
    </p:spTree>
    <p:extLst>
      <p:ext uri="{BB962C8B-B14F-4D97-AF65-F5344CB8AC3E}">
        <p14:creationId xmlns:p14="http://schemas.microsoft.com/office/powerpoint/2010/main" val="1431090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Services to Constituents</a:t>
            </a:r>
            <a:endParaRPr lang="en-US" sz="3200" dirty="0"/>
          </a:p>
        </p:txBody>
      </p:sp>
      <p:graphicFrame>
        <p:nvGraphicFramePr>
          <p:cNvPr id="4" name="Content Placeholder 3"/>
          <p:cNvGraphicFramePr>
            <a:graphicFrameLocks noGrp="1"/>
          </p:cNvGraphicFramePr>
          <p:nvPr>
            <p:ph idx="1"/>
          </p:nvPr>
        </p:nvGraphicFramePr>
        <p:xfrm>
          <a:off x="1508760" y="2683161"/>
          <a:ext cx="6126480" cy="2347786"/>
        </p:xfrm>
        <a:graphic>
          <a:graphicData uri="http://schemas.openxmlformats.org/drawingml/2006/table">
            <a:tbl>
              <a:tblPr firstRow="1" firstCol="1" bandRow="1">
                <a:tableStyleId>{5C22544A-7EE6-4342-B048-85BDC9FD1C3A}</a:tableStyleId>
              </a:tblPr>
              <a:tblGrid>
                <a:gridCol w="5726430"/>
                <a:gridCol w="400050"/>
              </a:tblGrid>
              <a:tr h="199390">
                <a:tc>
                  <a:txBody>
                    <a:bodyPr/>
                    <a:lstStyle/>
                    <a:p>
                      <a:pPr marL="0" marR="0">
                        <a:lnSpc>
                          <a:spcPct val="105000"/>
                        </a:lnSpc>
                        <a:spcBef>
                          <a:spcPts val="0"/>
                        </a:spcBef>
                        <a:spcAft>
                          <a:spcPts val="0"/>
                        </a:spcAft>
                      </a:pPr>
                      <a:r>
                        <a:rPr lang="en-US" sz="1100">
                          <a:effectLst/>
                        </a:rPr>
                        <a:t>Understands and stays current with the needs of constituents.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0" marR="0">
                        <a:lnSpc>
                          <a:spcPct val="105000"/>
                        </a:lnSpc>
                        <a:spcBef>
                          <a:spcPts val="0"/>
                        </a:spcBef>
                        <a:spcAft>
                          <a:spcPts val="0"/>
                        </a:spcAft>
                      </a:pPr>
                      <a:r>
                        <a:rPr lang="en-US" sz="1100">
                          <a:effectLst/>
                        </a:rPr>
                        <a:t>Establishes effective means of communication with constituents.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2250">
                <a:tc>
                  <a:txBody>
                    <a:bodyPr/>
                    <a:lstStyle/>
                    <a:p>
                      <a:pPr marL="0" marR="0">
                        <a:lnSpc>
                          <a:spcPct val="105000"/>
                        </a:lnSpc>
                        <a:spcBef>
                          <a:spcPts val="0"/>
                        </a:spcBef>
                        <a:spcAft>
                          <a:spcPts val="0"/>
                        </a:spcAft>
                      </a:pPr>
                      <a:r>
                        <a:rPr lang="en-US" sz="1100">
                          <a:effectLst/>
                        </a:rPr>
                        <a:t>Focuses activities on serving constituents' identified needs.</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216535">
                <a:tc>
                  <a:txBody>
                    <a:bodyPr/>
                    <a:lstStyle/>
                    <a:p>
                      <a:pPr marL="0" marR="0">
                        <a:lnSpc>
                          <a:spcPct val="105000"/>
                        </a:lnSpc>
                        <a:spcBef>
                          <a:spcPts val="0"/>
                        </a:spcBef>
                        <a:spcAft>
                          <a:spcPts val="0"/>
                        </a:spcAft>
                      </a:pPr>
                      <a:r>
                        <a:rPr lang="en-US" sz="1100">
                          <a:effectLst/>
                        </a:rPr>
                        <a:t>Implements strong re-grant program with timely awards.  </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347980">
                <a:tc>
                  <a:txBody>
                    <a:bodyPr/>
                    <a:lstStyle/>
                    <a:p>
                      <a:pPr marL="0" marR="0">
                        <a:lnSpc>
                          <a:spcPct val="105000"/>
                        </a:lnSpc>
                        <a:spcBef>
                          <a:spcPts val="0"/>
                        </a:spcBef>
                        <a:spcAft>
                          <a:spcPts val="0"/>
                        </a:spcAft>
                      </a:pPr>
                      <a:r>
                        <a:rPr lang="en-US" sz="1100">
                          <a:effectLst/>
                        </a:rPr>
                        <a:t>Works effectively with wide variety of constituents including arts organizations, artists, funders and colleagues.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67970">
                <a:tc>
                  <a:txBody>
                    <a:bodyPr/>
                    <a:lstStyle/>
                    <a:p>
                      <a:pPr marL="0" marR="0">
                        <a:lnSpc>
                          <a:spcPct val="105000"/>
                        </a:lnSpc>
                        <a:spcBef>
                          <a:spcPts val="0"/>
                        </a:spcBef>
                        <a:spcAft>
                          <a:spcPts val="0"/>
                        </a:spcAft>
                      </a:pPr>
                      <a:r>
                        <a:rPr lang="en-US" sz="1100">
                          <a:effectLst/>
                        </a:rPr>
                        <a:t>Accepts constructive criticism from the constituents and responds appropriately.</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161925">
                <a:tc>
                  <a:txBody>
                    <a:bodyPr/>
                    <a:lstStyle/>
                    <a:p>
                      <a:pPr marL="0" marR="0">
                        <a:lnSpc>
                          <a:spcPct val="105000"/>
                        </a:lnSpc>
                        <a:spcBef>
                          <a:spcPts val="0"/>
                        </a:spcBef>
                        <a:spcAft>
                          <a:spcPts val="0"/>
                        </a:spcAft>
                      </a:pPr>
                      <a:r>
                        <a:rPr lang="en-US" sz="1100">
                          <a:effectLst/>
                        </a:rPr>
                        <a:t>Comments</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161925">
                <a:tc>
                  <a:txBody>
                    <a:bodyPr/>
                    <a:lstStyle/>
                    <a:p>
                      <a:endParaRPr lang="en-US" sz="1000">
                        <a:effectLst/>
                        <a:latin typeface="Cambria"/>
                      </a:endParaRPr>
                    </a:p>
                  </a:txBody>
                  <a:tcPr marL="68580" marR="68580" marT="0" marB="0"/>
                </a:tc>
                <a:tc>
                  <a:txBody>
                    <a:bodyPr/>
                    <a:lstStyle/>
                    <a:p>
                      <a:endParaRPr lang="en-US" sz="1000">
                        <a:effectLst/>
                        <a:latin typeface="Cambria"/>
                      </a:endParaRPr>
                    </a:p>
                  </a:txBody>
                  <a:tcPr marL="68580" marR="68580" marT="0" marB="0"/>
                </a:tc>
              </a:tr>
              <a:tr h="26797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pPr marL="0" marR="0">
                        <a:lnSpc>
                          <a:spcPct val="105000"/>
                        </a:lnSpc>
                        <a:spcBef>
                          <a:spcPts val="0"/>
                        </a:spcBef>
                        <a:spcAft>
                          <a:spcPts val="0"/>
                        </a:spcAft>
                      </a:pPr>
                      <a:r>
                        <a:rPr lang="en-US" sz="1100">
                          <a:effectLst/>
                        </a:rPr>
                        <a:t> </a:t>
                      </a:r>
                      <a:endParaRPr lang="en-US" sz="1100">
                        <a:effectLst/>
                        <a:latin typeface="Cambria"/>
                        <a:ea typeface="Times New Roman"/>
                        <a:cs typeface="Times New Roman"/>
                      </a:endParaRPr>
                    </a:p>
                  </a:txBody>
                  <a:tcPr marL="68580" marR="68580" marT="0" marB="0"/>
                </a:tc>
              </a:tr>
              <a:tr h="27940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dirty="0">
                        <a:effectLst/>
                        <a:latin typeface="Cambria"/>
                      </a:endParaRPr>
                    </a:p>
                  </a:txBody>
                  <a:tcPr marL="68580" marR="68580" marT="0" marB="0"/>
                </a:tc>
              </a:tr>
            </a:tbl>
          </a:graphicData>
        </a:graphic>
      </p:graphicFrame>
    </p:spTree>
    <p:extLst>
      <p:ext uri="{BB962C8B-B14F-4D97-AF65-F5344CB8AC3E}">
        <p14:creationId xmlns:p14="http://schemas.microsoft.com/office/powerpoint/2010/main" val="12386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Board E.D. Evaluation Questions</a:t>
            </a:r>
            <a:endParaRPr lang="en-US" sz="3200" dirty="0"/>
          </a:p>
        </p:txBody>
      </p:sp>
      <p:sp>
        <p:nvSpPr>
          <p:cNvPr id="3" name="Content Placeholder 2"/>
          <p:cNvSpPr>
            <a:spLocks noGrp="1"/>
          </p:cNvSpPr>
          <p:nvPr>
            <p:ph idx="1"/>
          </p:nvPr>
        </p:nvSpPr>
        <p:spPr/>
        <p:txBody>
          <a:bodyPr>
            <a:normAutofit fontScale="47500" lnSpcReduction="20000"/>
          </a:bodyPr>
          <a:lstStyle/>
          <a:p>
            <a:pPr marL="0" indent="0">
              <a:buNone/>
            </a:pPr>
            <a:r>
              <a:rPr lang="en-US" b="1" u="sng" cap="all" dirty="0"/>
              <a:t>Additional Questions on the Executive Director’s Evaluation</a:t>
            </a:r>
            <a:endParaRPr lang="en-US" b="1" cap="all" dirty="0"/>
          </a:p>
          <a:p>
            <a:endParaRPr lang="en-US" dirty="0"/>
          </a:p>
          <a:p>
            <a:r>
              <a:rPr lang="en-US" b="1" dirty="0"/>
              <a:t>What impressed you the most about the Executive Director's performance this year?</a:t>
            </a:r>
            <a:endParaRPr lang="en-US" dirty="0"/>
          </a:p>
          <a:p>
            <a:endParaRPr lang="en-US" dirty="0"/>
          </a:p>
          <a:p>
            <a:r>
              <a:rPr lang="en-US" b="1" dirty="0"/>
              <a:t>Is there anything you’d like to specifically praise?</a:t>
            </a:r>
            <a:endParaRPr lang="en-US" dirty="0"/>
          </a:p>
          <a:p>
            <a:pPr marL="0" indent="0">
              <a:buNone/>
            </a:pPr>
            <a:r>
              <a:rPr lang="en-US" b="1" dirty="0"/>
              <a:t> </a:t>
            </a:r>
            <a:endParaRPr lang="en-US" dirty="0"/>
          </a:p>
          <a:p>
            <a:r>
              <a:rPr lang="en-US" b="1" dirty="0"/>
              <a:t>Did you have any concerns regarding the Executive Director's performance this year?</a:t>
            </a:r>
            <a:endParaRPr lang="en-US" dirty="0"/>
          </a:p>
          <a:p>
            <a:endParaRPr lang="en-US" dirty="0"/>
          </a:p>
          <a:p>
            <a:r>
              <a:rPr lang="en-US" b="1" dirty="0"/>
              <a:t>Do you have any recommendations for the Executive Director to support his continued professional development? </a:t>
            </a:r>
            <a:endParaRPr lang="en-US" dirty="0"/>
          </a:p>
          <a:p>
            <a:endParaRPr lang="en-US" dirty="0"/>
          </a:p>
          <a:p>
            <a:r>
              <a:rPr lang="en-US" b="1" dirty="0"/>
              <a:t>What should be priority areas for the Executive Director over the next year? </a:t>
            </a:r>
            <a:endParaRPr lang="en-US" dirty="0"/>
          </a:p>
          <a:p>
            <a:pPr marL="0" indent="0">
              <a:buNone/>
            </a:pPr>
            <a:r>
              <a:rPr lang="en-US" b="1" dirty="0"/>
              <a:t> </a:t>
            </a:r>
            <a:endParaRPr lang="en-US" dirty="0"/>
          </a:p>
          <a:p>
            <a:r>
              <a:rPr lang="en-US" b="1" dirty="0"/>
              <a:t>Do you have any additional comments regarding the Executive Director that have a bearing on this evaluation? </a:t>
            </a: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1280760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
        <p:nvSpPr>
          <p:cNvPr id="5" name="Rectangle 4"/>
          <p:cNvSpPr/>
          <p:nvPr/>
        </p:nvSpPr>
        <p:spPr>
          <a:xfrm>
            <a:off x="685800" y="1166843"/>
            <a:ext cx="7696200" cy="4524315"/>
          </a:xfrm>
          <a:prstGeom prst="rect">
            <a:avLst/>
          </a:prstGeom>
        </p:spPr>
        <p:txBody>
          <a:bodyPr wrap="square">
            <a:spAutoFit/>
          </a:bodyPr>
          <a:lstStyle/>
          <a:p>
            <a:pPr fontAlgn="base"/>
            <a:r>
              <a:rPr lang="en-US" b="1" dirty="0" smtClean="0">
                <a:solidFill>
                  <a:srgbClr val="7030A0"/>
                </a:solidFill>
              </a:rPr>
              <a:t>STAFF </a:t>
            </a:r>
            <a:r>
              <a:rPr lang="en-US" b="1" dirty="0">
                <a:solidFill>
                  <a:srgbClr val="7030A0"/>
                </a:solidFill>
              </a:rPr>
              <a:t>REVIEW:  IT DOES NOT NEED TO BE </a:t>
            </a:r>
            <a:r>
              <a:rPr lang="en-US" b="1" dirty="0" smtClean="0">
                <a:solidFill>
                  <a:srgbClr val="7030A0"/>
                </a:solidFill>
              </a:rPr>
              <a:t>COMPLICATED</a:t>
            </a:r>
          </a:p>
          <a:p>
            <a:pPr fontAlgn="base"/>
            <a:endParaRPr lang="en-US" dirty="0" smtClean="0"/>
          </a:p>
          <a:p>
            <a:pPr fontAlgn="base"/>
            <a:r>
              <a:rPr lang="en-US" dirty="0" smtClean="0"/>
              <a:t>Set </a:t>
            </a:r>
            <a:r>
              <a:rPr lang="en-US" dirty="0"/>
              <a:t>a time of at least 90 minutes for meeting with each staff member.  </a:t>
            </a:r>
          </a:p>
          <a:p>
            <a:pPr fontAlgn="base"/>
            <a:endParaRPr lang="en-US" dirty="0" smtClean="0"/>
          </a:p>
          <a:p>
            <a:pPr fontAlgn="base"/>
            <a:r>
              <a:rPr lang="en-US" dirty="0" smtClean="0"/>
              <a:t>MOST IMPORTANT:  Give </a:t>
            </a:r>
            <a:r>
              <a:rPr lang="en-US" dirty="0"/>
              <a:t>them a set of questions to consider, answer in advance, and bring to meeting to discuss.  </a:t>
            </a:r>
          </a:p>
          <a:p>
            <a:pPr fontAlgn="base"/>
            <a:endParaRPr lang="en-US" dirty="0" smtClean="0"/>
          </a:p>
          <a:p>
            <a:pPr fontAlgn="base"/>
            <a:r>
              <a:rPr lang="en-US" dirty="0" smtClean="0"/>
              <a:t>Prepare </a:t>
            </a:r>
            <a:r>
              <a:rPr lang="en-US" dirty="0"/>
              <a:t>by reviewing job description, notes from last review, progress towards goals, </a:t>
            </a:r>
            <a:r>
              <a:rPr lang="en-US" dirty="0" smtClean="0"/>
              <a:t>and </a:t>
            </a:r>
            <a:r>
              <a:rPr lang="en-US" dirty="0"/>
              <a:t>most importantly, by reflecting deeply and making notes about things you want to be sure to </a:t>
            </a:r>
            <a:r>
              <a:rPr lang="en-US" dirty="0" smtClean="0"/>
              <a:t>discuss.  </a:t>
            </a:r>
          </a:p>
          <a:p>
            <a:pPr fontAlgn="base"/>
            <a:endParaRPr lang="en-US" dirty="0"/>
          </a:p>
          <a:p>
            <a:pPr fontAlgn="base"/>
            <a:r>
              <a:rPr lang="en-US" dirty="0" smtClean="0"/>
              <a:t>Lead with giving them your undivided attention as they share their answers.  Make notes throughout.  Add your feedback as you go and at the end.</a:t>
            </a:r>
            <a:endParaRPr lang="en-US" dirty="0"/>
          </a:p>
          <a:p>
            <a:pPr fontAlgn="base"/>
            <a:endParaRPr lang="en-US" dirty="0" smtClean="0">
              <a:solidFill>
                <a:srgbClr val="7030A0"/>
              </a:solidFill>
            </a:endParaRPr>
          </a:p>
          <a:p>
            <a:pPr fontAlgn="base"/>
            <a:r>
              <a:rPr lang="en-US" dirty="0" smtClean="0">
                <a:solidFill>
                  <a:srgbClr val="7030A0"/>
                </a:solidFill>
              </a:rPr>
              <a:t>Come </a:t>
            </a:r>
            <a:r>
              <a:rPr lang="en-US" dirty="0">
                <a:solidFill>
                  <a:srgbClr val="7030A0"/>
                </a:solidFill>
              </a:rPr>
              <a:t>in a spirit of giving the best of who you are to the meeting, of listening deeply and learning things you might never have considered.</a:t>
            </a:r>
          </a:p>
        </p:txBody>
      </p:sp>
    </p:spTree>
    <p:extLst>
      <p:ext uri="{BB962C8B-B14F-4D97-AF65-F5344CB8AC3E}">
        <p14:creationId xmlns:p14="http://schemas.microsoft.com/office/powerpoint/2010/main" val="2964960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algn="l"/>
            <a:r>
              <a:rPr lang="en-US" sz="2000" u="sng" dirty="0" smtClean="0"/>
              <a:t/>
            </a:r>
            <a:br>
              <a:rPr lang="en-US" sz="2000" u="sng" dirty="0" smtClean="0"/>
            </a:br>
            <a:r>
              <a:rPr lang="en-US" sz="2000" u="sng" dirty="0" smtClean="0"/>
              <a:t/>
            </a:r>
            <a:br>
              <a:rPr lang="en-US" sz="2000" u="sng" dirty="0" smtClean="0"/>
            </a:br>
            <a:r>
              <a:rPr lang="en-US" sz="2000" u="sng" dirty="0" smtClean="0"/>
              <a:t/>
            </a:r>
            <a:br>
              <a:rPr lang="en-US" sz="2000" u="sng" dirty="0" smtClean="0"/>
            </a:br>
            <a:r>
              <a:rPr lang="en-US" sz="2000" u="sng" dirty="0" smtClean="0"/>
              <a:t>BASIC </a:t>
            </a:r>
            <a:r>
              <a:rPr lang="en-US" sz="2000" u="sng" dirty="0"/>
              <a:t>REVIEW </a:t>
            </a:r>
            <a:r>
              <a:rPr lang="en-US" sz="2000" u="sng" dirty="0" smtClean="0"/>
              <a:t>QUESTIONS</a:t>
            </a:r>
            <a:br>
              <a:rPr lang="en-US" sz="2000" u="sng" dirty="0" smtClean="0"/>
            </a:br>
            <a:r>
              <a:rPr lang="en-US" sz="2000" dirty="0" smtClean="0">
                <a:solidFill>
                  <a:srgbClr val="7030A0"/>
                </a:solidFill>
              </a:rPr>
              <a:t>Staff – Supervisor/side by side columns</a:t>
            </a:r>
            <a:r>
              <a:rPr lang="en-US" sz="2000" dirty="0">
                <a:solidFill>
                  <a:srgbClr val="7030A0"/>
                </a:solidFill>
              </a:rPr>
              <a:t/>
            </a:r>
            <a:br>
              <a:rPr lang="en-US" sz="2000" dirty="0">
                <a:solidFill>
                  <a:srgbClr val="7030A0"/>
                </a:solidFill>
              </a:rPr>
            </a:br>
            <a:r>
              <a:rPr lang="en-US" sz="2000" dirty="0">
                <a:solidFill>
                  <a:srgbClr val="7030A0"/>
                </a:solidFill>
              </a:rPr>
              <a:t> </a:t>
            </a:r>
            <a:r>
              <a:rPr lang="en-US" sz="2000" dirty="0"/>
              <a:t/>
            </a:r>
            <a:br>
              <a:rPr lang="en-US" sz="2000" dirty="0"/>
            </a:br>
            <a:r>
              <a:rPr lang="en-US" sz="2000" u="sng" dirty="0" smtClean="0"/>
              <a:t>Review </a:t>
            </a:r>
            <a:r>
              <a:rPr lang="en-US" sz="2000" u="sng" dirty="0"/>
              <a:t>of past year</a:t>
            </a:r>
            <a:r>
              <a:rPr lang="en-US" sz="2000" dirty="0"/>
              <a:t/>
            </a:r>
            <a:br>
              <a:rPr lang="en-US" sz="2000" dirty="0"/>
            </a:br>
            <a:r>
              <a:rPr lang="en-US" sz="2000" dirty="0"/>
              <a:t>What do you see as highlights and accomplishments from this past year?</a:t>
            </a:r>
            <a:br>
              <a:rPr lang="en-US" sz="2000" dirty="0"/>
            </a:br>
            <a:r>
              <a:rPr lang="en-US" sz="2000" dirty="0"/>
              <a:t> </a:t>
            </a:r>
            <a:br>
              <a:rPr lang="en-US" sz="2000" dirty="0"/>
            </a:br>
            <a:r>
              <a:rPr lang="en-US" sz="2000" u="sng" dirty="0"/>
              <a:t>Challenges</a:t>
            </a:r>
            <a:r>
              <a:rPr lang="en-US" sz="2000" dirty="0"/>
              <a:t/>
            </a:r>
            <a:br>
              <a:rPr lang="en-US" sz="2000" dirty="0"/>
            </a:br>
            <a:r>
              <a:rPr lang="en-US" sz="2000" dirty="0"/>
              <a:t>What has been challenging or has not worked well?</a:t>
            </a:r>
            <a:br>
              <a:rPr lang="en-US" sz="2000" dirty="0"/>
            </a:br>
            <a:r>
              <a:rPr lang="en-US" sz="2000" dirty="0"/>
              <a:t> </a:t>
            </a:r>
            <a:br>
              <a:rPr lang="en-US" sz="2000" dirty="0"/>
            </a:br>
            <a:r>
              <a:rPr lang="en-US" sz="2000" u="sng" dirty="0"/>
              <a:t>Plans and key goals for coming year</a:t>
            </a:r>
            <a:r>
              <a:rPr lang="en-US" sz="2000" dirty="0"/>
              <a:t/>
            </a:r>
            <a:br>
              <a:rPr lang="en-US" sz="2000" dirty="0"/>
            </a:br>
            <a:r>
              <a:rPr lang="en-US" sz="2000" dirty="0"/>
              <a:t>What do you see as the organization’s/and your own key goals for the coming year?</a:t>
            </a:r>
            <a:br>
              <a:rPr lang="en-US" sz="2000" dirty="0"/>
            </a:br>
            <a:r>
              <a:rPr lang="en-US" sz="2000" dirty="0"/>
              <a:t> </a:t>
            </a:r>
            <a:br>
              <a:rPr lang="en-US" sz="2000" dirty="0"/>
            </a:br>
            <a:r>
              <a:rPr lang="en-US" sz="2000" u="sng" dirty="0"/>
              <a:t>Professional and personal development</a:t>
            </a:r>
            <a:r>
              <a:rPr lang="en-US" sz="2000" dirty="0"/>
              <a:t/>
            </a:r>
            <a:br>
              <a:rPr lang="en-US" sz="2000" dirty="0"/>
            </a:br>
            <a:r>
              <a:rPr lang="en-US" sz="2000" dirty="0"/>
              <a:t>What are you thinking about your career goals, job satisfaction, and work-life balance?  What are your plans for continuing to develop professionally?</a:t>
            </a:r>
            <a:br>
              <a:rPr lang="en-US" sz="2000" dirty="0"/>
            </a:br>
            <a:r>
              <a:rPr lang="en-US" sz="2000" dirty="0"/>
              <a:t> </a:t>
            </a:r>
            <a:br>
              <a:rPr lang="en-US" sz="2000" dirty="0"/>
            </a:br>
            <a:r>
              <a:rPr lang="en-US" sz="2000" u="sng" dirty="0"/>
              <a:t>Other Notes</a:t>
            </a:r>
            <a:r>
              <a:rPr lang="en-US" sz="2000" dirty="0"/>
              <a:t/>
            </a:r>
            <a:br>
              <a:rPr lang="en-US" sz="2000" dirty="0"/>
            </a:br>
            <a:r>
              <a:rPr lang="en-US" sz="2000" dirty="0"/>
              <a:t>What else would you like to comment on (overall organization, leadership, collaboration, concerns, anything)?</a:t>
            </a:r>
            <a:r>
              <a:rPr lang="en-US" sz="2400" dirty="0"/>
              <a:t/>
            </a:r>
            <a:br>
              <a:rPr lang="en-US" sz="2400" dirty="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Tree>
    <p:extLst>
      <p:ext uri="{BB962C8B-B14F-4D97-AF65-F5344CB8AC3E}">
        <p14:creationId xmlns:p14="http://schemas.microsoft.com/office/powerpoint/2010/main" val="2172837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algn="l"/>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b="1" dirty="0" smtClean="0">
                <a:solidFill>
                  <a:srgbClr val="7030A0"/>
                </a:solidFill>
              </a:rPr>
              <a:t>Expanded </a:t>
            </a:r>
            <a:r>
              <a:rPr lang="en-US" sz="2000" b="1" dirty="0">
                <a:solidFill>
                  <a:srgbClr val="7030A0"/>
                </a:solidFill>
              </a:rPr>
              <a:t>Questions (used in 2014):</a:t>
            </a:r>
            <a:br>
              <a:rPr lang="en-US" sz="2000" b="1" dirty="0">
                <a:solidFill>
                  <a:srgbClr val="7030A0"/>
                </a:solidFill>
              </a:rPr>
            </a:br>
            <a:r>
              <a:rPr lang="en-US" sz="2000" dirty="0">
                <a:solidFill>
                  <a:srgbClr val="7030A0"/>
                </a:solidFill>
              </a:rPr>
              <a:t> </a:t>
            </a:r>
            <a:br>
              <a:rPr lang="en-US" sz="2000" dirty="0">
                <a:solidFill>
                  <a:srgbClr val="7030A0"/>
                </a:solidFill>
              </a:rPr>
            </a:br>
            <a:r>
              <a:rPr lang="en-US" sz="2000" dirty="0"/>
              <a:t>Reviewing your job description and thinking about your work over the past </a:t>
            </a:r>
            <a:r>
              <a:rPr lang="en-US" sz="2000" dirty="0" smtClean="0"/>
              <a:t>year:</a:t>
            </a:r>
            <a:br>
              <a:rPr lang="en-US" sz="2000" dirty="0" smtClean="0"/>
            </a:br>
            <a:r>
              <a:rPr lang="en-US" sz="2000" dirty="0"/>
              <a:t/>
            </a:r>
            <a:br>
              <a:rPr lang="en-US" sz="2000" dirty="0"/>
            </a:br>
            <a:r>
              <a:rPr lang="en-US" sz="2000" dirty="0"/>
              <a:t>How would you rate your own performance – in terms of accomplishing key goals, working at capacity, contributing to advancement of the organization’s mission</a:t>
            </a:r>
            <a:r>
              <a:rPr lang="en-US" sz="2000" dirty="0" smtClean="0"/>
              <a:t>?</a:t>
            </a:r>
            <a:br>
              <a:rPr lang="en-US" sz="2000" dirty="0" smtClean="0"/>
            </a:br>
            <a:r>
              <a:rPr lang="en-US" sz="2000" dirty="0" smtClean="0"/>
              <a:t> </a:t>
            </a:r>
            <a:r>
              <a:rPr lang="en-US" sz="2000" dirty="0"/>
              <a:t/>
            </a:r>
            <a:br>
              <a:rPr lang="en-US" sz="2000" dirty="0"/>
            </a:br>
            <a:r>
              <a:rPr lang="en-US" sz="2000" dirty="0"/>
              <a:t>What do you feel especially good about?  What have you enjoyed?  What helps you work at optimum capacity?</a:t>
            </a:r>
            <a:br>
              <a:rPr lang="en-US" sz="2000" dirty="0"/>
            </a:br>
            <a:r>
              <a:rPr lang="en-US" sz="2000" dirty="0"/>
              <a:t> </a:t>
            </a:r>
            <a:br>
              <a:rPr lang="en-US" sz="2000" dirty="0"/>
            </a:br>
            <a:r>
              <a:rPr lang="en-US" sz="2000" dirty="0"/>
              <a:t>What has been difficult, frustrating or a challenge?  What keeps you from working at capacity?</a:t>
            </a:r>
            <a:br>
              <a:rPr lang="en-US" sz="2000" dirty="0"/>
            </a:br>
            <a:r>
              <a:rPr lang="en-US" sz="2000" dirty="0"/>
              <a:t>  </a:t>
            </a:r>
            <a:br>
              <a:rPr lang="en-US" sz="2000" dirty="0"/>
            </a:br>
            <a:r>
              <a:rPr lang="en-US" sz="2000" dirty="0"/>
              <a:t>Are there any areas you feel could be improved or strengthened?  </a:t>
            </a:r>
            <a:br>
              <a:rPr lang="en-US" sz="2000" dirty="0"/>
            </a:br>
            <a:r>
              <a:rPr lang="en-US" sz="2000" dirty="0"/>
              <a:t> </a:t>
            </a:r>
            <a:br>
              <a:rPr lang="en-US" sz="2000" dirty="0"/>
            </a:br>
            <a:r>
              <a:rPr lang="en-US" sz="2000" dirty="0"/>
              <a:t>How has your job compared to your expectations over the past 12 months?</a:t>
            </a:r>
            <a:br>
              <a:rPr lang="en-US" sz="2000" dirty="0"/>
            </a:br>
            <a:r>
              <a:rPr lang="en-US" sz="2000" dirty="0"/>
              <a:t>How would you rate your job satisfaction overall?   What would make you leave Just Buffalo?  </a:t>
            </a:r>
            <a:br>
              <a:rPr lang="en-US" sz="2000" dirty="0"/>
            </a:br>
            <a:r>
              <a:rPr lang="en-US" sz="2000" dirty="0"/>
              <a:t> </a:t>
            </a:r>
            <a:br>
              <a:rPr lang="en-US" sz="2000" dirty="0"/>
            </a:br>
            <a:r>
              <a:rPr lang="en-US" sz="2000" dirty="0"/>
              <a:t> </a:t>
            </a:r>
            <a:br>
              <a:rPr lang="en-US" sz="2000" dirty="0"/>
            </a:br>
            <a:r>
              <a:rPr lang="en-US" sz="2000" u="sng" dirty="0" smtClean="0"/>
              <a:t/>
            </a:r>
            <a:br>
              <a:rPr lang="en-US" sz="2000" u="sng" dirty="0" smtClean="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Tree>
    <p:extLst>
      <p:ext uri="{BB962C8B-B14F-4D97-AF65-F5344CB8AC3E}">
        <p14:creationId xmlns:p14="http://schemas.microsoft.com/office/powerpoint/2010/main" val="35547335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lvl="0"/>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r>
              <a:rPr lang="en-US" sz="2000" dirty="0" smtClean="0"/>
              <a:t> </a:t>
            </a:r>
            <a:br>
              <a:rPr lang="en-US" sz="2000" dirty="0" smtClean="0"/>
            </a:br>
            <a:r>
              <a:rPr lang="en-US" sz="2000" u="sng" dirty="0" smtClean="0"/>
              <a:t/>
            </a:r>
            <a:br>
              <a:rPr lang="en-US" sz="2000" u="sng" dirty="0" smtClean="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
        <p:nvSpPr>
          <p:cNvPr id="5" name="Rectangle 4"/>
          <p:cNvSpPr/>
          <p:nvPr/>
        </p:nvSpPr>
        <p:spPr>
          <a:xfrm>
            <a:off x="457200" y="-356651"/>
            <a:ext cx="8382000" cy="5078313"/>
          </a:xfrm>
          <a:prstGeom prst="rect">
            <a:avLst/>
          </a:prstGeom>
        </p:spPr>
        <p:txBody>
          <a:bodyPr wrap="square">
            <a:spAutoFit/>
          </a:bodyPr>
          <a:lstStyle/>
          <a:p>
            <a:pPr lvl="0"/>
            <a:endParaRPr lang="en-US" dirty="0" smtClean="0"/>
          </a:p>
          <a:p>
            <a:pPr lvl="0"/>
            <a:endParaRPr lang="en-US" dirty="0"/>
          </a:p>
          <a:p>
            <a:pPr lvl="0"/>
            <a:endParaRPr lang="en-US" dirty="0" smtClean="0"/>
          </a:p>
          <a:p>
            <a:pPr lvl="0"/>
            <a:r>
              <a:rPr lang="en-US" b="1" dirty="0" smtClean="0">
                <a:solidFill>
                  <a:srgbClr val="7030A0"/>
                </a:solidFill>
              </a:rPr>
              <a:t>Expanded Questions:</a:t>
            </a:r>
          </a:p>
          <a:p>
            <a:pPr lvl="0"/>
            <a:endParaRPr lang="en-US" dirty="0"/>
          </a:p>
          <a:p>
            <a:pPr lvl="0"/>
            <a:r>
              <a:rPr lang="en-US" dirty="0" smtClean="0"/>
              <a:t>What </a:t>
            </a:r>
            <a:r>
              <a:rPr lang="en-US" dirty="0"/>
              <a:t>are your plans for continuing to develop professionally and how can Just Buffalo support this? </a:t>
            </a:r>
            <a:r>
              <a:rPr lang="en-US" dirty="0" smtClean="0"/>
              <a:t>What </a:t>
            </a:r>
            <a:r>
              <a:rPr lang="en-US" dirty="0"/>
              <a:t>might a customized personal development plan for YOU look like?</a:t>
            </a:r>
          </a:p>
          <a:p>
            <a:r>
              <a:rPr lang="en-US" dirty="0"/>
              <a:t> </a:t>
            </a:r>
          </a:p>
          <a:p>
            <a:pPr lvl="0"/>
            <a:r>
              <a:rPr lang="en-US" dirty="0"/>
              <a:t>How satisfied do you feel about the people you work with?  Do you have any feedback that you think would be beneficial to address with other team members or in the context of our work together as a whole?</a:t>
            </a:r>
          </a:p>
          <a:p>
            <a:r>
              <a:rPr lang="en-US" dirty="0"/>
              <a:t>	 </a:t>
            </a:r>
          </a:p>
          <a:p>
            <a:pPr lvl="0"/>
            <a:r>
              <a:rPr lang="en-US" dirty="0"/>
              <a:t>What feedback or observations can you share to help make me a better supervisor and leader?  If you were me, what would you do differently?</a:t>
            </a:r>
          </a:p>
          <a:p>
            <a:r>
              <a:rPr lang="en-US" dirty="0"/>
              <a:t> </a:t>
            </a:r>
          </a:p>
          <a:p>
            <a:pPr lvl="0"/>
            <a:r>
              <a:rPr lang="en-US" dirty="0"/>
              <a:t>Where do you think Just Buffalo is doing a good job?</a:t>
            </a:r>
          </a:p>
          <a:p>
            <a:r>
              <a:rPr lang="en-US" dirty="0"/>
              <a:t> </a:t>
            </a:r>
          </a:p>
          <a:p>
            <a:pPr lvl="0"/>
            <a:r>
              <a:rPr lang="en-US" dirty="0"/>
              <a:t>Where could Just Buffalo do a better job?</a:t>
            </a:r>
          </a:p>
        </p:txBody>
      </p:sp>
    </p:spTree>
    <p:extLst>
      <p:ext uri="{BB962C8B-B14F-4D97-AF65-F5344CB8AC3E}">
        <p14:creationId xmlns:p14="http://schemas.microsoft.com/office/powerpoint/2010/main" val="3624803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lvl="0"/>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r>
              <a:rPr lang="en-US" sz="2000" dirty="0" smtClean="0"/>
              <a:t> </a:t>
            </a:r>
            <a:br>
              <a:rPr lang="en-US" sz="2000" dirty="0" smtClean="0"/>
            </a:br>
            <a:r>
              <a:rPr lang="en-US" sz="2000" u="sng" dirty="0" smtClean="0"/>
              <a:t/>
            </a:r>
            <a:br>
              <a:rPr lang="en-US" sz="2000" u="sng" dirty="0" smtClean="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
        <p:nvSpPr>
          <p:cNvPr id="5" name="Rectangle 4"/>
          <p:cNvSpPr/>
          <p:nvPr/>
        </p:nvSpPr>
        <p:spPr>
          <a:xfrm>
            <a:off x="457200" y="-356651"/>
            <a:ext cx="8382000" cy="5078313"/>
          </a:xfrm>
          <a:prstGeom prst="rect">
            <a:avLst/>
          </a:prstGeom>
        </p:spPr>
        <p:txBody>
          <a:bodyPr wrap="square">
            <a:spAutoFit/>
          </a:bodyPr>
          <a:lstStyle/>
          <a:p>
            <a:pPr lvl="0"/>
            <a:endParaRPr lang="en-US" dirty="0" smtClean="0"/>
          </a:p>
          <a:p>
            <a:pPr lvl="0"/>
            <a:endParaRPr lang="en-US" dirty="0"/>
          </a:p>
          <a:p>
            <a:pPr lvl="0"/>
            <a:endParaRPr lang="en-US" dirty="0" smtClean="0"/>
          </a:p>
          <a:p>
            <a:pPr lvl="0"/>
            <a:r>
              <a:rPr lang="en-US" b="1" dirty="0" smtClean="0">
                <a:solidFill>
                  <a:srgbClr val="7030A0"/>
                </a:solidFill>
              </a:rPr>
              <a:t>Expanded Questions:</a:t>
            </a:r>
          </a:p>
          <a:p>
            <a:pPr lvl="0"/>
            <a:endParaRPr lang="en-US" dirty="0" smtClean="0"/>
          </a:p>
          <a:p>
            <a:pPr lvl="0"/>
            <a:r>
              <a:rPr lang="en-US" dirty="0" smtClean="0"/>
              <a:t>What </a:t>
            </a:r>
            <a:r>
              <a:rPr lang="en-US" dirty="0"/>
              <a:t>- if anything- related to work keeps you up at night?</a:t>
            </a:r>
          </a:p>
          <a:p>
            <a:r>
              <a:rPr lang="en-US" dirty="0"/>
              <a:t> </a:t>
            </a:r>
          </a:p>
          <a:p>
            <a:pPr lvl="0"/>
            <a:r>
              <a:rPr lang="en-US" dirty="0"/>
              <a:t>What do you see as the organizations’/and your own key goals for the coming year?</a:t>
            </a:r>
          </a:p>
          <a:p>
            <a:r>
              <a:rPr lang="en-US" dirty="0"/>
              <a:t> </a:t>
            </a:r>
          </a:p>
          <a:p>
            <a:pPr lvl="0"/>
            <a:r>
              <a:rPr lang="en-US" dirty="0"/>
              <a:t> If you made a work “WISH LIST” what would be on it?</a:t>
            </a:r>
          </a:p>
          <a:p>
            <a:r>
              <a:rPr lang="en-US" dirty="0"/>
              <a:t> </a:t>
            </a:r>
          </a:p>
          <a:p>
            <a:pPr lvl="0"/>
            <a:r>
              <a:rPr lang="en-US" dirty="0" smtClean="0"/>
              <a:t>How </a:t>
            </a:r>
            <a:r>
              <a:rPr lang="en-US" dirty="0"/>
              <a:t>do you think you can best contribute to the next phase of Just Buffalo’s work over the coming 3 years – seeing through JB40 and making the strongest contribution we can to the community? </a:t>
            </a:r>
          </a:p>
          <a:p>
            <a:r>
              <a:rPr lang="en-US" dirty="0"/>
              <a:t> </a:t>
            </a:r>
          </a:p>
          <a:p>
            <a:pPr lvl="0"/>
            <a:r>
              <a:rPr lang="en-US" dirty="0"/>
              <a:t>What else would you like to comment on (overall organization, leadership, collaboration, concerns, anything)?</a:t>
            </a:r>
          </a:p>
          <a:p>
            <a:pPr lvl="0"/>
            <a:endParaRPr lang="en-US" dirty="0"/>
          </a:p>
        </p:txBody>
      </p:sp>
    </p:spTree>
    <p:extLst>
      <p:ext uri="{BB962C8B-B14F-4D97-AF65-F5344CB8AC3E}">
        <p14:creationId xmlns:p14="http://schemas.microsoft.com/office/powerpoint/2010/main" val="1339858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r>
              <a:rPr lang="en-US" sz="2800" b="1" dirty="0" smtClean="0">
                <a:solidFill>
                  <a:srgbClr val="7030A0"/>
                </a:solidFill>
              </a:rPr>
              <a:t>Why spend the time talking about Staff Evaluation?</a:t>
            </a:r>
            <a:r>
              <a:rPr lang="en-US" sz="2800" dirty="0"/>
              <a:t/>
            </a:r>
            <a:br>
              <a:rPr lang="en-US" sz="2800" dirty="0"/>
            </a:br>
            <a:r>
              <a:rPr lang="en-US" sz="2800" dirty="0"/>
              <a:t> </a:t>
            </a:r>
            <a:br>
              <a:rPr lang="en-US" sz="2800" dirty="0"/>
            </a:br>
            <a:r>
              <a:rPr lang="en-US" sz="2800" dirty="0" smtClean="0"/>
              <a:t/>
            </a:r>
            <a:br>
              <a:rPr lang="en-US" sz="2800" dirty="0" smtClean="0"/>
            </a:br>
            <a:r>
              <a:rPr lang="en-US" sz="2400" dirty="0"/>
              <a:t> </a:t>
            </a:r>
            <a:r>
              <a:rPr lang="en-US" sz="2200" dirty="0" smtClean="0"/>
              <a:t>To </a:t>
            </a:r>
            <a:r>
              <a:rPr lang="en-US" sz="2200" dirty="0"/>
              <a:t>be well prepared for Erie County Cultural Funding Application. </a:t>
            </a:r>
            <a:br>
              <a:rPr lang="en-US" sz="2200" dirty="0"/>
            </a:br>
            <a:r>
              <a:rPr lang="en-US" sz="2200" dirty="0" smtClean="0"/>
              <a:t/>
            </a:r>
            <a:br>
              <a:rPr lang="en-US" sz="2200" dirty="0" smtClean="0"/>
            </a:br>
            <a:r>
              <a:rPr lang="en-US" sz="2200" dirty="0" smtClean="0"/>
              <a:t>Because </a:t>
            </a:r>
            <a:r>
              <a:rPr lang="en-US" sz="2200" dirty="0"/>
              <a:t>the IRS asks all nonprofits to describe their process for setting chief executive compensation in Schedule O of the Form 990—and performance evaluation is assumed to be a critical component. </a:t>
            </a:r>
            <a:br>
              <a:rPr lang="en-US" sz="2200" dirty="0"/>
            </a:br>
            <a:r>
              <a:rPr lang="en-US" sz="2200" dirty="0" smtClean="0"/>
              <a:t/>
            </a:r>
            <a:br>
              <a:rPr lang="en-US" sz="2200" dirty="0" smtClean="0"/>
            </a:br>
            <a:r>
              <a:rPr lang="en-US" sz="2200" dirty="0" smtClean="0">
                <a:solidFill>
                  <a:srgbClr val="7030A0"/>
                </a:solidFill>
              </a:rPr>
              <a:t>Other </a:t>
            </a:r>
            <a:r>
              <a:rPr lang="en-US" sz="2200" dirty="0">
                <a:solidFill>
                  <a:srgbClr val="7030A0"/>
                </a:solidFill>
              </a:rPr>
              <a:t>reasons?</a:t>
            </a:r>
          </a:p>
        </p:txBody>
      </p:sp>
      <p:sp>
        <p:nvSpPr>
          <p:cNvPr id="3" name="Subtitle 2"/>
          <p:cNvSpPr>
            <a:spLocks noGrp="1"/>
          </p:cNvSpPr>
          <p:nvPr>
            <p:ph type="subTitle" idx="1"/>
          </p:nvPr>
        </p:nvSpPr>
        <p:spPr>
          <a:xfrm>
            <a:off x="3962400" y="3886200"/>
            <a:ext cx="3810000" cy="381000"/>
          </a:xfrm>
        </p:spPr>
        <p:txBody>
          <a:bodyPr>
            <a:normAutofit fontScale="70000" lnSpcReduction="20000"/>
          </a:bodyPr>
          <a:lstStyle/>
          <a:p>
            <a:endParaRPr lang="en-US" dirty="0" smtClean="0"/>
          </a:p>
          <a:p>
            <a:endParaRPr lang="en-US" dirty="0"/>
          </a:p>
        </p:txBody>
      </p:sp>
    </p:spTree>
    <p:extLst>
      <p:ext uri="{BB962C8B-B14F-4D97-AF65-F5344CB8AC3E}">
        <p14:creationId xmlns:p14="http://schemas.microsoft.com/office/powerpoint/2010/main" val="4281759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lvl="0"/>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r>
              <a:rPr lang="en-US" sz="2000" dirty="0" smtClean="0"/>
              <a:t> </a:t>
            </a:r>
            <a:br>
              <a:rPr lang="en-US" sz="2000" dirty="0" smtClean="0"/>
            </a:br>
            <a:r>
              <a:rPr lang="en-US" sz="2000" u="sng" dirty="0" smtClean="0"/>
              <a:t/>
            </a:r>
            <a:br>
              <a:rPr lang="en-US" sz="2000" u="sng" dirty="0" smtClean="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
        <p:nvSpPr>
          <p:cNvPr id="5" name="Rectangle 4"/>
          <p:cNvSpPr/>
          <p:nvPr/>
        </p:nvSpPr>
        <p:spPr>
          <a:xfrm>
            <a:off x="457200" y="-356651"/>
            <a:ext cx="8382000" cy="1477328"/>
          </a:xfrm>
          <a:prstGeom prst="rect">
            <a:avLst/>
          </a:prstGeom>
        </p:spPr>
        <p:txBody>
          <a:bodyPr wrap="square">
            <a:spAutoFit/>
          </a:bodyPr>
          <a:lstStyle/>
          <a:p>
            <a:pPr lvl="0"/>
            <a:endParaRPr lang="en-US" dirty="0" smtClean="0"/>
          </a:p>
          <a:p>
            <a:pPr lvl="0"/>
            <a:endParaRPr lang="en-US" dirty="0"/>
          </a:p>
          <a:p>
            <a:pPr lvl="0"/>
            <a:endParaRPr lang="en-US" dirty="0" smtClean="0"/>
          </a:p>
          <a:p>
            <a:pPr lvl="0"/>
            <a:endParaRPr lang="en-US" dirty="0"/>
          </a:p>
          <a:p>
            <a:pPr lvl="0"/>
            <a:endParaRPr lang="en-US" dirty="0"/>
          </a:p>
        </p:txBody>
      </p:sp>
      <p:sp>
        <p:nvSpPr>
          <p:cNvPr id="6" name="Rectangle 5"/>
          <p:cNvSpPr/>
          <p:nvPr/>
        </p:nvSpPr>
        <p:spPr>
          <a:xfrm>
            <a:off x="2286000" y="1720840"/>
            <a:ext cx="4572000" cy="3416320"/>
          </a:xfrm>
          <a:prstGeom prst="rect">
            <a:avLst/>
          </a:prstGeom>
        </p:spPr>
        <p:txBody>
          <a:bodyPr>
            <a:spAutoFit/>
          </a:bodyPr>
          <a:lstStyle/>
          <a:p>
            <a:r>
              <a:rPr lang="en-US" b="1" u="sng" dirty="0">
                <a:solidFill>
                  <a:srgbClr val="7030A0"/>
                </a:solidFill>
              </a:rPr>
              <a:t>*Include Review and update of:</a:t>
            </a:r>
            <a:endParaRPr lang="en-US" dirty="0">
              <a:solidFill>
                <a:srgbClr val="7030A0"/>
              </a:solidFill>
            </a:endParaRPr>
          </a:p>
          <a:p>
            <a:r>
              <a:rPr lang="en-US" dirty="0"/>
              <a:t> </a:t>
            </a:r>
          </a:p>
          <a:p>
            <a:r>
              <a:rPr lang="en-US" dirty="0"/>
              <a:t>Job Description</a:t>
            </a:r>
          </a:p>
          <a:p>
            <a:r>
              <a:rPr lang="en-US" dirty="0"/>
              <a:t> </a:t>
            </a:r>
          </a:p>
          <a:p>
            <a:r>
              <a:rPr lang="en-US" dirty="0"/>
              <a:t>C.V./Resume and bio</a:t>
            </a:r>
          </a:p>
          <a:p>
            <a:r>
              <a:rPr lang="en-US" dirty="0"/>
              <a:t> </a:t>
            </a:r>
          </a:p>
          <a:p>
            <a:r>
              <a:rPr lang="en-US" dirty="0"/>
              <a:t>File Photograph/Head Shot </a:t>
            </a:r>
          </a:p>
          <a:p>
            <a:r>
              <a:rPr lang="en-US" dirty="0"/>
              <a:t> </a:t>
            </a:r>
          </a:p>
          <a:p>
            <a:r>
              <a:rPr lang="en-US" dirty="0"/>
              <a:t>Key policies related to position</a:t>
            </a:r>
          </a:p>
          <a:p>
            <a:r>
              <a:rPr lang="en-US" dirty="0"/>
              <a:t> </a:t>
            </a:r>
          </a:p>
          <a:p>
            <a:r>
              <a:rPr lang="en-US" dirty="0"/>
              <a:t>Compensation &amp; Benefits </a:t>
            </a:r>
          </a:p>
          <a:p>
            <a:r>
              <a:rPr lang="en-US" dirty="0"/>
              <a:t> </a:t>
            </a:r>
          </a:p>
        </p:txBody>
      </p:sp>
    </p:spTree>
    <p:extLst>
      <p:ext uri="{BB962C8B-B14F-4D97-AF65-F5344CB8AC3E}">
        <p14:creationId xmlns:p14="http://schemas.microsoft.com/office/powerpoint/2010/main" val="16116525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lvl="0"/>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r>
              <a:rPr lang="en-US" sz="2000" dirty="0" smtClean="0"/>
              <a:t> </a:t>
            </a:r>
            <a:br>
              <a:rPr lang="en-US" sz="2000" dirty="0" smtClean="0"/>
            </a:br>
            <a:r>
              <a:rPr lang="en-US" sz="2000" u="sng" dirty="0" smtClean="0"/>
              <a:t/>
            </a:r>
            <a:br>
              <a:rPr lang="en-US" sz="2000" u="sng" dirty="0" smtClean="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
        <p:nvSpPr>
          <p:cNvPr id="5" name="Rectangle 4"/>
          <p:cNvSpPr/>
          <p:nvPr/>
        </p:nvSpPr>
        <p:spPr>
          <a:xfrm>
            <a:off x="457200" y="-356651"/>
            <a:ext cx="8382000" cy="1477328"/>
          </a:xfrm>
          <a:prstGeom prst="rect">
            <a:avLst/>
          </a:prstGeom>
        </p:spPr>
        <p:txBody>
          <a:bodyPr wrap="square">
            <a:spAutoFit/>
          </a:bodyPr>
          <a:lstStyle/>
          <a:p>
            <a:pPr lvl="0"/>
            <a:endParaRPr lang="en-US" dirty="0" smtClean="0"/>
          </a:p>
          <a:p>
            <a:pPr lvl="0"/>
            <a:endParaRPr lang="en-US" dirty="0"/>
          </a:p>
          <a:p>
            <a:pPr lvl="0"/>
            <a:endParaRPr lang="en-US" dirty="0" smtClean="0"/>
          </a:p>
          <a:p>
            <a:pPr lvl="0"/>
            <a:endParaRPr lang="en-US" dirty="0"/>
          </a:p>
          <a:p>
            <a:pPr lvl="0"/>
            <a:endParaRPr lang="en-US" dirty="0"/>
          </a:p>
        </p:txBody>
      </p:sp>
      <p:sp>
        <p:nvSpPr>
          <p:cNvPr id="6" name="Rectangle 5"/>
          <p:cNvSpPr/>
          <p:nvPr/>
        </p:nvSpPr>
        <p:spPr>
          <a:xfrm>
            <a:off x="2286000" y="1720840"/>
            <a:ext cx="4572000" cy="369332"/>
          </a:xfrm>
          <a:prstGeom prst="rect">
            <a:avLst/>
          </a:prstGeom>
        </p:spPr>
        <p:txBody>
          <a:bodyPr>
            <a:spAutoFit/>
          </a:bodyPr>
          <a:lstStyle/>
          <a:p>
            <a:r>
              <a:rPr lang="en-US" dirty="0"/>
              <a:t> </a:t>
            </a:r>
          </a:p>
        </p:txBody>
      </p:sp>
      <p:sp>
        <p:nvSpPr>
          <p:cNvPr id="7" name="Rectangle 6"/>
          <p:cNvSpPr/>
          <p:nvPr/>
        </p:nvSpPr>
        <p:spPr>
          <a:xfrm>
            <a:off x="609600" y="751344"/>
            <a:ext cx="8001000" cy="3139321"/>
          </a:xfrm>
          <a:prstGeom prst="rect">
            <a:avLst/>
          </a:prstGeom>
        </p:spPr>
        <p:txBody>
          <a:bodyPr wrap="square">
            <a:spAutoFit/>
          </a:bodyPr>
          <a:lstStyle/>
          <a:p>
            <a:pPr fontAlgn="base"/>
            <a:r>
              <a:rPr lang="en-US" b="1" dirty="0">
                <a:solidFill>
                  <a:srgbClr val="7030A0"/>
                </a:solidFill>
              </a:rPr>
              <a:t>Great Resource:  Bridgespan.org</a:t>
            </a:r>
            <a:endParaRPr lang="en-US" dirty="0">
              <a:solidFill>
                <a:srgbClr val="7030A0"/>
              </a:solidFill>
            </a:endParaRPr>
          </a:p>
          <a:p>
            <a:pPr fontAlgn="base"/>
            <a:endParaRPr lang="en-US" dirty="0" smtClean="0"/>
          </a:p>
          <a:p>
            <a:pPr fontAlgn="base"/>
            <a:r>
              <a:rPr lang="en-US" dirty="0" smtClean="0"/>
              <a:t>Performance </a:t>
            </a:r>
            <a:r>
              <a:rPr lang="en-US" dirty="0"/>
              <a:t>Assessment: Setting the Stage for an Effective Process </a:t>
            </a:r>
          </a:p>
          <a:p>
            <a:pPr fontAlgn="base"/>
            <a:endParaRPr lang="en-US" b="1" i="1" dirty="0" smtClean="0"/>
          </a:p>
          <a:p>
            <a:pPr fontAlgn="base"/>
            <a:r>
              <a:rPr lang="en-US" b="1" i="1" dirty="0" smtClean="0"/>
              <a:t>What </a:t>
            </a:r>
            <a:r>
              <a:rPr lang="en-US" b="1" i="1" dirty="0"/>
              <a:t>are the elements of a successful evaluation process?</a:t>
            </a:r>
            <a:r>
              <a:rPr lang="en-US" dirty="0"/>
              <a:t> Often linked to fiscal year results, a comprehensive review also recognizes successes, identifies improvement areas, and raises key strategic questions. Goals should reflect financial, operating, and strategic metrics, but also address leadership skills, interpersonal abilities, and personal traits as they relate to job effectiveness. Referencing specific examples can provide critical context, and sometimes a self-evaluation component can help highlight synergies or missed connections.</a:t>
            </a:r>
          </a:p>
        </p:txBody>
      </p:sp>
    </p:spTree>
    <p:extLst>
      <p:ext uri="{BB962C8B-B14F-4D97-AF65-F5344CB8AC3E}">
        <p14:creationId xmlns:p14="http://schemas.microsoft.com/office/powerpoint/2010/main" val="764963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lvl="0"/>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r>
              <a:rPr lang="en-US" sz="2000" dirty="0" smtClean="0"/>
              <a:t> </a:t>
            </a:r>
            <a:br>
              <a:rPr lang="en-US" sz="2000" dirty="0" smtClean="0"/>
            </a:br>
            <a:r>
              <a:rPr lang="en-US" sz="2000" u="sng" dirty="0" smtClean="0"/>
              <a:t/>
            </a:r>
            <a:br>
              <a:rPr lang="en-US" sz="2000" u="sng" dirty="0" smtClean="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
        <p:nvSpPr>
          <p:cNvPr id="5" name="Rectangle 4"/>
          <p:cNvSpPr/>
          <p:nvPr/>
        </p:nvSpPr>
        <p:spPr>
          <a:xfrm>
            <a:off x="457200" y="-356651"/>
            <a:ext cx="8382000" cy="1477328"/>
          </a:xfrm>
          <a:prstGeom prst="rect">
            <a:avLst/>
          </a:prstGeom>
        </p:spPr>
        <p:txBody>
          <a:bodyPr wrap="square">
            <a:spAutoFit/>
          </a:bodyPr>
          <a:lstStyle/>
          <a:p>
            <a:pPr lvl="0"/>
            <a:endParaRPr lang="en-US" dirty="0" smtClean="0"/>
          </a:p>
          <a:p>
            <a:pPr lvl="0"/>
            <a:endParaRPr lang="en-US" dirty="0"/>
          </a:p>
          <a:p>
            <a:pPr lvl="0"/>
            <a:endParaRPr lang="en-US" dirty="0" smtClean="0"/>
          </a:p>
          <a:p>
            <a:pPr lvl="0"/>
            <a:endParaRPr lang="en-US" dirty="0"/>
          </a:p>
          <a:p>
            <a:pPr lvl="0"/>
            <a:endParaRPr lang="en-US" dirty="0"/>
          </a:p>
        </p:txBody>
      </p:sp>
      <p:sp>
        <p:nvSpPr>
          <p:cNvPr id="6" name="Rectangle 5"/>
          <p:cNvSpPr/>
          <p:nvPr/>
        </p:nvSpPr>
        <p:spPr>
          <a:xfrm>
            <a:off x="914400" y="762000"/>
            <a:ext cx="5943600" cy="4247317"/>
          </a:xfrm>
          <a:prstGeom prst="rect">
            <a:avLst/>
          </a:prstGeom>
        </p:spPr>
        <p:txBody>
          <a:bodyPr wrap="square">
            <a:spAutoFit/>
          </a:bodyPr>
          <a:lstStyle/>
          <a:p>
            <a:r>
              <a:rPr lang="en-US" b="1" dirty="0" smtClean="0">
                <a:solidFill>
                  <a:srgbClr val="7030A0"/>
                </a:solidFill>
              </a:rPr>
              <a:t>Concluding Thoughts</a:t>
            </a:r>
          </a:p>
          <a:p>
            <a:endParaRPr lang="en-US" dirty="0" smtClean="0"/>
          </a:p>
          <a:p>
            <a:r>
              <a:rPr lang="en-US" dirty="0" smtClean="0"/>
              <a:t>I am passionate about this topic because of the impact honest, thoughtful evaluations have had on me.  And coming to see how rare they are.</a:t>
            </a:r>
          </a:p>
          <a:p>
            <a:endParaRPr lang="en-US" dirty="0"/>
          </a:p>
          <a:p>
            <a:r>
              <a:rPr lang="en-US" dirty="0" smtClean="0"/>
              <a:t>A team will tend to function at the level of its lowest functioning member.  Must have strong commitment to dealing with problems and even firing w/necessary. </a:t>
            </a:r>
          </a:p>
          <a:p>
            <a:endParaRPr lang="en-US" dirty="0" smtClean="0"/>
          </a:p>
          <a:p>
            <a:r>
              <a:rPr lang="en-US" dirty="0" smtClean="0"/>
              <a:t>There will be Surprises … even from people you know well and work with every day.</a:t>
            </a:r>
          </a:p>
          <a:p>
            <a:endParaRPr lang="en-US" dirty="0"/>
          </a:p>
          <a:p>
            <a:r>
              <a:rPr lang="en-US" dirty="0" smtClean="0"/>
              <a:t>It’s always better to know … </a:t>
            </a:r>
            <a:endParaRPr lang="en-US" dirty="0"/>
          </a:p>
          <a:p>
            <a:r>
              <a:rPr lang="en-US" dirty="0"/>
              <a:t> </a:t>
            </a:r>
          </a:p>
        </p:txBody>
      </p:sp>
    </p:spTree>
    <p:extLst>
      <p:ext uri="{BB962C8B-B14F-4D97-AF65-F5344CB8AC3E}">
        <p14:creationId xmlns:p14="http://schemas.microsoft.com/office/powerpoint/2010/main" val="2332695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r>
              <a:rPr lang="en-US" sz="2800" dirty="0" smtClean="0"/>
              <a:t/>
            </a:r>
            <a:br>
              <a:rPr lang="en-US" sz="2800" dirty="0" smtClean="0"/>
            </a:br>
            <a:r>
              <a:rPr lang="en-US" sz="2800" dirty="0"/>
              <a:t/>
            </a:r>
            <a:br>
              <a:rPr lang="en-US" sz="2800" dirty="0"/>
            </a:br>
            <a:r>
              <a:rPr lang="en-US" sz="2800" dirty="0" smtClean="0">
                <a:solidFill>
                  <a:srgbClr val="7030A0"/>
                </a:solidFill>
              </a:rPr>
              <a:t>BECAUSE …</a:t>
            </a:r>
            <a:br>
              <a:rPr lang="en-US" sz="2800" dirty="0" smtClean="0">
                <a:solidFill>
                  <a:srgbClr val="7030A0"/>
                </a:solidFill>
              </a:rPr>
            </a:br>
            <a:r>
              <a:rPr lang="en-US" sz="2800" dirty="0"/>
              <a:t> </a:t>
            </a:r>
            <a:br>
              <a:rPr lang="en-US" sz="2800" dirty="0"/>
            </a:br>
            <a:r>
              <a:rPr lang="en-US" sz="2200" dirty="0"/>
              <a:t>Your ability to recruit and retain top talent – staff, board &amp; volunteer – is arguably among the most crucial success factor for your nonprofit.  </a:t>
            </a:r>
            <a:r>
              <a:rPr lang="en-US" sz="2200" dirty="0" smtClean="0"/>
              <a:t/>
            </a:r>
            <a:br>
              <a:rPr lang="en-US" sz="2200" dirty="0" smtClean="0"/>
            </a:br>
            <a:r>
              <a:rPr lang="en-US" sz="2200" dirty="0"/>
              <a:t/>
            </a:r>
            <a:br>
              <a:rPr lang="en-US" sz="2200" dirty="0"/>
            </a:br>
            <a:r>
              <a:rPr lang="en-US" sz="2200" dirty="0" smtClean="0"/>
              <a:t>A </a:t>
            </a:r>
            <a:r>
              <a:rPr lang="en-US" sz="2200" dirty="0"/>
              <a:t>thoughtful Annual </a:t>
            </a:r>
            <a:r>
              <a:rPr lang="en-US" sz="2200" dirty="0" smtClean="0"/>
              <a:t>Evaluation/Review </a:t>
            </a:r>
            <a:r>
              <a:rPr lang="en-US" sz="2200" dirty="0"/>
              <a:t>process can help you do this</a:t>
            </a:r>
            <a:r>
              <a:rPr lang="en-US" sz="2200" dirty="0" smtClean="0"/>
              <a:t>.</a:t>
            </a:r>
            <a:br>
              <a:rPr lang="en-US" sz="2200" dirty="0" smtClean="0"/>
            </a:br>
            <a:r>
              <a:rPr lang="en-US" sz="2200" dirty="0"/>
              <a:t/>
            </a:r>
            <a:br>
              <a:rPr lang="en-US" sz="2200" dirty="0"/>
            </a:br>
            <a:r>
              <a:rPr lang="en-US" sz="2200" dirty="0" smtClean="0"/>
              <a:t>It is </a:t>
            </a:r>
            <a:r>
              <a:rPr lang="en-US" sz="2200" dirty="0"/>
              <a:t>e</a:t>
            </a:r>
            <a:r>
              <a:rPr lang="en-US" sz="2200" dirty="0" smtClean="0"/>
              <a:t>ssential for retaining  top performers </a:t>
            </a:r>
            <a:br>
              <a:rPr lang="en-US" sz="2200" dirty="0" smtClean="0"/>
            </a:br>
            <a:r>
              <a:rPr lang="en-US" sz="2200" dirty="0" smtClean="0"/>
              <a:t>&amp; can also be used with volunteers – non salaried personnel </a:t>
            </a:r>
            <a:r>
              <a:rPr lang="en-US" sz="2200" dirty="0"/>
              <a:t/>
            </a:r>
            <a:br>
              <a:rPr lang="en-US" sz="2200" dirty="0"/>
            </a:br>
            <a:r>
              <a:rPr lang="en-US" sz="2200" dirty="0"/>
              <a:t> </a:t>
            </a:r>
            <a:br>
              <a:rPr lang="en-US" sz="2200" dirty="0"/>
            </a:br>
            <a:r>
              <a:rPr lang="en-US" sz="2200" dirty="0" smtClean="0"/>
              <a:t>The </a:t>
            </a:r>
            <a:r>
              <a:rPr lang="en-US" sz="2200" dirty="0"/>
              <a:t>real reason it’s worth spending the time to discuss this is </a:t>
            </a:r>
            <a:r>
              <a:rPr lang="en-US" sz="2200" dirty="0" smtClean="0"/>
              <a:t/>
            </a:r>
            <a:br>
              <a:rPr lang="en-US" sz="2200" dirty="0" smtClean="0"/>
            </a:br>
            <a:r>
              <a:rPr lang="en-US" sz="2200" dirty="0" smtClean="0"/>
              <a:t>that it’s </a:t>
            </a:r>
            <a:r>
              <a:rPr lang="en-US" sz="2200" dirty="0"/>
              <a:t>a tool that can </a:t>
            </a:r>
            <a:r>
              <a:rPr lang="en-US" sz="2200" dirty="0" smtClean="0"/>
              <a:t>have </a:t>
            </a:r>
            <a:r>
              <a:rPr lang="en-US" sz="2200" dirty="0"/>
              <a:t>significant impact on your organization, </a:t>
            </a:r>
            <a:r>
              <a:rPr lang="en-US" sz="2200" dirty="0" smtClean="0"/>
              <a:t/>
            </a:r>
            <a:br>
              <a:rPr lang="en-US" sz="2200" dirty="0" smtClean="0"/>
            </a:br>
            <a:r>
              <a:rPr lang="en-US" sz="2200" dirty="0" smtClean="0"/>
              <a:t>the </a:t>
            </a:r>
            <a:r>
              <a:rPr lang="en-US" sz="2200" dirty="0"/>
              <a:t>people you work with </a:t>
            </a:r>
            <a:r>
              <a:rPr lang="en-US" sz="2200" u="sng" dirty="0">
                <a:solidFill>
                  <a:srgbClr val="7030A0"/>
                </a:solidFill>
              </a:rPr>
              <a:t>and even on you yourself.</a:t>
            </a:r>
            <a:r>
              <a:rPr lang="en-US" sz="2200" dirty="0"/>
              <a:t>  </a:t>
            </a:r>
            <a:br>
              <a:rPr lang="en-US" sz="2200" dirty="0"/>
            </a:br>
            <a:endParaRPr lang="en-US" sz="2200" dirty="0"/>
          </a:p>
        </p:txBody>
      </p:sp>
    </p:spTree>
    <p:extLst>
      <p:ext uri="{BB962C8B-B14F-4D97-AF65-F5344CB8AC3E}">
        <p14:creationId xmlns:p14="http://schemas.microsoft.com/office/powerpoint/2010/main" val="109132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fontAlgn="base"/>
            <a:r>
              <a:rPr lang="en-US" sz="2800" b="1" dirty="0">
                <a:solidFill>
                  <a:srgbClr val="7030A0"/>
                </a:solidFill>
              </a:rPr>
              <a:t>When you think of the topic of </a:t>
            </a:r>
            <a:r>
              <a:rPr lang="en-US" sz="2800" b="1" dirty="0" smtClean="0">
                <a:solidFill>
                  <a:srgbClr val="7030A0"/>
                </a:solidFill>
              </a:rPr>
              <a:t>Evaluations of ED and staff, </a:t>
            </a:r>
            <a:r>
              <a:rPr lang="en-US" sz="2800" b="1" dirty="0">
                <a:solidFill>
                  <a:srgbClr val="7030A0"/>
                </a:solidFill>
              </a:rPr>
              <a:t>what are the connotations?</a:t>
            </a:r>
            <a:r>
              <a:rPr lang="en-US" sz="2800" dirty="0">
                <a:solidFill>
                  <a:srgbClr val="7030A0"/>
                </a:solidFill>
              </a:rPr>
              <a:t/>
            </a:r>
            <a:br>
              <a:rPr lang="en-US" sz="2800" dirty="0">
                <a:solidFill>
                  <a:srgbClr val="7030A0"/>
                </a:solidFill>
              </a:rPr>
            </a:br>
            <a:r>
              <a:rPr lang="en-US" sz="2800" dirty="0" smtClean="0"/>
              <a:t/>
            </a:r>
            <a:br>
              <a:rPr lang="en-US" sz="2800" dirty="0" smtClean="0"/>
            </a:br>
            <a:r>
              <a:rPr lang="en-US" sz="2800" dirty="0" smtClean="0"/>
              <a:t>Something </a:t>
            </a:r>
            <a:r>
              <a:rPr lang="en-US" sz="2800" dirty="0"/>
              <a:t>positive …or negative?</a:t>
            </a:r>
            <a:br>
              <a:rPr lang="en-US" sz="2800" dirty="0"/>
            </a:br>
            <a:r>
              <a:rPr lang="en-US" sz="2800" dirty="0" smtClean="0"/>
              <a:t/>
            </a:r>
            <a:br>
              <a:rPr lang="en-US" sz="2800" dirty="0" smtClean="0"/>
            </a:br>
            <a:r>
              <a:rPr lang="en-US" sz="2800" dirty="0" smtClean="0"/>
              <a:t>Something </a:t>
            </a:r>
            <a:r>
              <a:rPr lang="en-US" sz="2800" dirty="0"/>
              <a:t>easy …or hard?</a:t>
            </a:r>
            <a:br>
              <a:rPr lang="en-US" sz="2800" dirty="0"/>
            </a:br>
            <a:r>
              <a:rPr lang="en-US" sz="2800" dirty="0" smtClean="0"/>
              <a:t/>
            </a:r>
            <a:br>
              <a:rPr lang="en-US" sz="2800" dirty="0" smtClean="0"/>
            </a:br>
            <a:r>
              <a:rPr lang="en-US" sz="2800" dirty="0" smtClean="0"/>
              <a:t>Something </a:t>
            </a:r>
            <a:r>
              <a:rPr lang="en-US" sz="2800" dirty="0"/>
              <a:t>you want to do (or have done to you) … </a:t>
            </a:r>
            <a:r>
              <a:rPr lang="en-US" sz="2800" dirty="0" smtClean="0"/>
              <a:t/>
            </a:r>
            <a:br>
              <a:rPr lang="en-US" sz="2800" dirty="0" smtClean="0"/>
            </a:br>
            <a:r>
              <a:rPr lang="en-US" sz="2800" dirty="0" smtClean="0"/>
              <a:t>or </a:t>
            </a:r>
            <a:r>
              <a:rPr lang="en-US" sz="2800" dirty="0"/>
              <a:t>don’t want to do or have done?</a:t>
            </a:r>
            <a:br>
              <a:rPr lang="en-US" sz="2800" dirty="0"/>
            </a:br>
            <a:r>
              <a:rPr lang="en-US" sz="2800" dirty="0" smtClean="0"/>
              <a:t/>
            </a:r>
            <a:br>
              <a:rPr lang="en-US" sz="2800" dirty="0" smtClean="0"/>
            </a:br>
            <a:endParaRPr lang="en-US" sz="2700" dirty="0"/>
          </a:p>
        </p:txBody>
      </p:sp>
      <p:sp>
        <p:nvSpPr>
          <p:cNvPr id="3" name="Subtitle 2"/>
          <p:cNvSpPr>
            <a:spLocks noGrp="1"/>
          </p:cNvSpPr>
          <p:nvPr>
            <p:ph type="subTitle" idx="1"/>
          </p:nvPr>
        </p:nvSpPr>
        <p:spPr/>
        <p:txBody>
          <a:bodyPr>
            <a:normAutofit fontScale="77500" lnSpcReduction="20000"/>
          </a:bodyPr>
          <a:lstStyle/>
          <a:p>
            <a:endParaRPr lang="en-US" dirty="0" smtClean="0"/>
          </a:p>
          <a:p>
            <a:endParaRPr lang="en-US" sz="2900" dirty="0" smtClean="0"/>
          </a:p>
          <a:p>
            <a:r>
              <a:rPr lang="en-US" sz="2900" dirty="0" smtClean="0">
                <a:solidFill>
                  <a:srgbClr val="7030A0"/>
                </a:solidFill>
              </a:rPr>
              <a:t>From this day forward, I want you to think of evaluation reviews as a GIFT:  The gift of fully valuing; of undivided attention; of listening; of honesty.</a:t>
            </a:r>
          </a:p>
          <a:p>
            <a:endParaRPr lang="en-US" dirty="0"/>
          </a:p>
        </p:txBody>
      </p:sp>
    </p:spTree>
    <p:extLst>
      <p:ext uri="{BB962C8B-B14F-4D97-AF65-F5344CB8AC3E}">
        <p14:creationId xmlns:p14="http://schemas.microsoft.com/office/powerpoint/2010/main" val="268073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algn="l"/>
            <a:r>
              <a:rPr lang="en-US" sz="2800" b="1" dirty="0" smtClean="0"/>
              <a:t/>
            </a:r>
            <a:br>
              <a:rPr lang="en-US" sz="2800" b="1" dirty="0" smtClean="0"/>
            </a:br>
            <a:r>
              <a:rPr lang="en-US" sz="2800" b="1" dirty="0" smtClean="0">
                <a:solidFill>
                  <a:srgbClr val="7030A0"/>
                </a:solidFill>
              </a:rPr>
              <a:t>BASIC </a:t>
            </a:r>
            <a:r>
              <a:rPr lang="en-US" sz="2800" b="1" dirty="0">
                <a:solidFill>
                  <a:srgbClr val="7030A0"/>
                </a:solidFill>
              </a:rPr>
              <a:t>POLICY</a:t>
            </a:r>
            <a:r>
              <a:rPr lang="en-US" sz="2800" dirty="0">
                <a:solidFill>
                  <a:srgbClr val="7030A0"/>
                </a:solidFill>
              </a:rPr>
              <a:t/>
            </a:r>
            <a:br>
              <a:rPr lang="en-US" sz="2800" dirty="0">
                <a:solidFill>
                  <a:srgbClr val="7030A0"/>
                </a:solidFill>
              </a:rPr>
            </a:br>
            <a:r>
              <a:rPr lang="en-US" sz="2800" b="1" dirty="0"/>
              <a:t> </a:t>
            </a:r>
            <a:r>
              <a:rPr lang="en-US" sz="2800" dirty="0"/>
              <a:t/>
            </a:r>
            <a:br>
              <a:rPr lang="en-US" sz="2800" dirty="0"/>
            </a:br>
            <a:r>
              <a:rPr lang="en-US" sz="2800" b="1" dirty="0"/>
              <a:t>From Just Buffalo’s Erie County Application:  </a:t>
            </a:r>
            <a:r>
              <a:rPr lang="en-US" sz="2800" b="1" dirty="0" smtClean="0"/>
              <a:t/>
            </a:r>
            <a:br>
              <a:rPr lang="en-US" sz="2800" b="1" dirty="0" smtClean="0"/>
            </a:br>
            <a:r>
              <a:rPr lang="en-US" sz="2200" dirty="0" smtClean="0"/>
              <a:t>Articulate </a:t>
            </a:r>
            <a:r>
              <a:rPr lang="en-US" sz="2200" dirty="0"/>
              <a:t>how your organization evaluates its programs, services, and/or other organizational </a:t>
            </a:r>
            <a:r>
              <a:rPr lang="en-US" sz="2200" dirty="0" smtClean="0"/>
              <a:t>initiatives:</a:t>
            </a:r>
            <a:r>
              <a:rPr lang="en-US" sz="2800" dirty="0"/>
              <a:t/>
            </a:r>
            <a:br>
              <a:rPr lang="en-US" sz="2800" dirty="0"/>
            </a:br>
            <a:r>
              <a:rPr lang="en-US" sz="2800" dirty="0"/>
              <a:t> </a:t>
            </a:r>
            <a:br>
              <a:rPr lang="en-US" sz="2800" dirty="0"/>
            </a:br>
            <a:r>
              <a:rPr lang="en-US" sz="2800" dirty="0" smtClean="0"/>
              <a:t>… </a:t>
            </a:r>
            <a:r>
              <a:rPr lang="en-US" sz="2200" dirty="0" smtClean="0"/>
              <a:t>In addition, Just Buffalo invests a significant amount of time nurturing its most critical human resources. Each </a:t>
            </a:r>
            <a:r>
              <a:rPr lang="en-US" sz="2200" dirty="0"/>
              <a:t>year the board conducts a self-evaluation; the Board President evaluates the Executive Director; and the Executive Director does the same for each staff member. This promotes open communication and transparency throughout the organization and helps to inform its activities and needs for the coming year.  </a:t>
            </a:r>
            <a:br>
              <a:rPr lang="en-US" sz="2200" dirty="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Tree>
    <p:extLst>
      <p:ext uri="{BB962C8B-B14F-4D97-AF65-F5344CB8AC3E}">
        <p14:creationId xmlns:p14="http://schemas.microsoft.com/office/powerpoint/2010/main" val="1433312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457200"/>
            <a:ext cx="7772400" cy="4247317"/>
          </a:xfrm>
          <a:prstGeom prst="rect">
            <a:avLst/>
          </a:prstGeom>
        </p:spPr>
        <p:txBody>
          <a:bodyPr wrap="square">
            <a:spAutoFit/>
          </a:bodyPr>
          <a:lstStyle/>
          <a:p>
            <a:endParaRPr lang="en-US" b="1" dirty="0" smtClean="0"/>
          </a:p>
          <a:p>
            <a:r>
              <a:rPr lang="en-US" b="1" dirty="0" smtClean="0">
                <a:solidFill>
                  <a:srgbClr val="7030A0"/>
                </a:solidFill>
              </a:rPr>
              <a:t>Just </a:t>
            </a:r>
            <a:r>
              <a:rPr lang="en-US" b="1" dirty="0">
                <a:solidFill>
                  <a:srgbClr val="7030A0"/>
                </a:solidFill>
              </a:rPr>
              <a:t>Buffalo’s Executive Director Review &amp; Compensation Policy</a:t>
            </a:r>
            <a:endParaRPr lang="en-US" dirty="0">
              <a:solidFill>
                <a:srgbClr val="7030A0"/>
              </a:solidFill>
            </a:endParaRPr>
          </a:p>
          <a:p>
            <a:endParaRPr lang="en-US" dirty="0" smtClean="0"/>
          </a:p>
          <a:p>
            <a:r>
              <a:rPr lang="en-US" dirty="0" smtClean="0"/>
              <a:t>The </a:t>
            </a:r>
            <a:r>
              <a:rPr lang="en-US" dirty="0"/>
              <a:t>board is responsible for selecting the Executive Director (E.D.), </a:t>
            </a:r>
            <a:r>
              <a:rPr lang="en-US" dirty="0" smtClean="0"/>
              <a:t>approving </a:t>
            </a:r>
            <a:r>
              <a:rPr lang="en-US" dirty="0"/>
              <a:t>the E.D. job description, evaluating the E.D. and determining E.D. compensation.  </a:t>
            </a:r>
            <a:endParaRPr lang="en-US" dirty="0" smtClean="0"/>
          </a:p>
          <a:p>
            <a:endParaRPr lang="en-US" dirty="0"/>
          </a:p>
          <a:p>
            <a:r>
              <a:rPr lang="en-US" dirty="0" smtClean="0"/>
              <a:t>The </a:t>
            </a:r>
            <a:r>
              <a:rPr lang="en-US" dirty="0"/>
              <a:t>board establishes, reviews and approves Executive Director compensation each year in conjunction with the annual budgeting process.  </a:t>
            </a:r>
            <a:r>
              <a:rPr lang="en-US" dirty="0" smtClean="0"/>
              <a:t>In </a:t>
            </a:r>
            <a:r>
              <a:rPr lang="en-US" dirty="0"/>
              <a:t>addition, a formal compensation review is done at least every 2 years including review and benchmarking of comparable peer positions, industry standards and replacement cost for position.  </a:t>
            </a:r>
            <a:endParaRPr lang="en-US" dirty="0" smtClean="0"/>
          </a:p>
          <a:p>
            <a:endParaRPr lang="en-US" dirty="0"/>
          </a:p>
          <a:p>
            <a:r>
              <a:rPr lang="en-US" dirty="0" smtClean="0"/>
              <a:t>The Executive Director shall not be present for the board vote and discussion of Executive Director compensation.  </a:t>
            </a:r>
          </a:p>
          <a:p>
            <a:endParaRPr lang="en-US" dirty="0" smtClean="0"/>
          </a:p>
        </p:txBody>
      </p:sp>
    </p:spTree>
    <p:extLst>
      <p:ext uri="{BB962C8B-B14F-4D97-AF65-F5344CB8AC3E}">
        <p14:creationId xmlns:p14="http://schemas.microsoft.com/office/powerpoint/2010/main" val="2041687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rmAutofit fontScale="90000"/>
          </a:bodyPr>
          <a:lstStyle/>
          <a:p>
            <a:pPr lvl="0"/>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r>
              <a:rPr lang="en-US" sz="2000" dirty="0" smtClean="0"/>
              <a:t> </a:t>
            </a:r>
            <a:br>
              <a:rPr lang="en-US" sz="2000" dirty="0" smtClean="0"/>
            </a:br>
            <a:r>
              <a:rPr lang="en-US" sz="2000" u="sng" dirty="0" smtClean="0"/>
              <a:t/>
            </a:r>
            <a:br>
              <a:rPr lang="en-US" sz="2000" u="sng" dirty="0" smtClean="0"/>
            </a:br>
            <a:endParaRPr lang="en-US" sz="2200" dirty="0"/>
          </a:p>
        </p:txBody>
      </p:sp>
      <p:sp>
        <p:nvSpPr>
          <p:cNvPr id="3" name="Subtitle 2"/>
          <p:cNvSpPr>
            <a:spLocks noGrp="1"/>
          </p:cNvSpPr>
          <p:nvPr>
            <p:ph type="subTitle" idx="1"/>
          </p:nvPr>
        </p:nvSpPr>
        <p:spPr/>
        <p:txBody>
          <a:bodyPr>
            <a:normAutofit/>
          </a:bodyPr>
          <a:lstStyle/>
          <a:p>
            <a:endParaRPr lang="en-US" dirty="0" smtClean="0"/>
          </a:p>
          <a:p>
            <a:endParaRPr lang="en-US" dirty="0"/>
          </a:p>
        </p:txBody>
      </p:sp>
      <p:sp>
        <p:nvSpPr>
          <p:cNvPr id="4" name="Rectangle 3"/>
          <p:cNvSpPr/>
          <p:nvPr/>
        </p:nvSpPr>
        <p:spPr>
          <a:xfrm>
            <a:off x="457200" y="58847"/>
            <a:ext cx="8001000" cy="646331"/>
          </a:xfrm>
          <a:prstGeom prst="rect">
            <a:avLst/>
          </a:prstGeom>
        </p:spPr>
        <p:txBody>
          <a:bodyPr wrap="square">
            <a:spAutoFit/>
          </a:bodyPr>
          <a:lstStyle/>
          <a:p>
            <a:endParaRPr lang="en-US" b="1" dirty="0" smtClean="0"/>
          </a:p>
          <a:p>
            <a:endParaRPr lang="en-US" b="1" dirty="0" smtClean="0"/>
          </a:p>
        </p:txBody>
      </p:sp>
      <p:sp>
        <p:nvSpPr>
          <p:cNvPr id="5" name="Rectangle 4"/>
          <p:cNvSpPr/>
          <p:nvPr/>
        </p:nvSpPr>
        <p:spPr>
          <a:xfrm>
            <a:off x="457200" y="-356651"/>
            <a:ext cx="8382000" cy="1477328"/>
          </a:xfrm>
          <a:prstGeom prst="rect">
            <a:avLst/>
          </a:prstGeom>
        </p:spPr>
        <p:txBody>
          <a:bodyPr wrap="square">
            <a:spAutoFit/>
          </a:bodyPr>
          <a:lstStyle/>
          <a:p>
            <a:pPr lvl="0"/>
            <a:endParaRPr lang="en-US" dirty="0" smtClean="0"/>
          </a:p>
          <a:p>
            <a:pPr lvl="0"/>
            <a:endParaRPr lang="en-US" dirty="0"/>
          </a:p>
          <a:p>
            <a:pPr lvl="0"/>
            <a:endParaRPr lang="en-US" dirty="0" smtClean="0"/>
          </a:p>
          <a:p>
            <a:pPr lvl="0"/>
            <a:endParaRPr lang="en-US" dirty="0"/>
          </a:p>
          <a:p>
            <a:pPr lvl="0"/>
            <a:endParaRPr lang="en-US" dirty="0"/>
          </a:p>
        </p:txBody>
      </p:sp>
      <p:sp>
        <p:nvSpPr>
          <p:cNvPr id="6" name="Rectangle 5"/>
          <p:cNvSpPr/>
          <p:nvPr/>
        </p:nvSpPr>
        <p:spPr>
          <a:xfrm>
            <a:off x="2286000" y="1720840"/>
            <a:ext cx="4572000" cy="369332"/>
          </a:xfrm>
          <a:prstGeom prst="rect">
            <a:avLst/>
          </a:prstGeom>
        </p:spPr>
        <p:txBody>
          <a:bodyPr>
            <a:spAutoFit/>
          </a:bodyPr>
          <a:lstStyle/>
          <a:p>
            <a:r>
              <a:rPr lang="en-US" dirty="0"/>
              <a:t> </a:t>
            </a:r>
          </a:p>
        </p:txBody>
      </p:sp>
      <p:sp>
        <p:nvSpPr>
          <p:cNvPr id="8" name="Rectangle 7"/>
          <p:cNvSpPr/>
          <p:nvPr/>
        </p:nvSpPr>
        <p:spPr>
          <a:xfrm>
            <a:off x="457200" y="-1326148"/>
            <a:ext cx="8382000" cy="7509748"/>
          </a:xfrm>
          <a:prstGeom prst="rect">
            <a:avLst/>
          </a:prstGeom>
        </p:spPr>
        <p:txBody>
          <a:bodyPr wrap="square">
            <a:spAutoFit/>
          </a:bodyPr>
          <a:lstStyle/>
          <a:p>
            <a:endParaRPr lang="en-US" b="1" dirty="0" smtClean="0"/>
          </a:p>
          <a:p>
            <a:endParaRPr lang="en-US" b="1" dirty="0"/>
          </a:p>
          <a:p>
            <a:endParaRPr lang="en-US" b="1" dirty="0" smtClean="0"/>
          </a:p>
          <a:p>
            <a:endParaRPr lang="en-US" b="1" dirty="0"/>
          </a:p>
          <a:p>
            <a:endParaRPr lang="en-US" b="1" dirty="0" smtClean="0"/>
          </a:p>
          <a:p>
            <a:endParaRPr lang="en-US" b="1" dirty="0"/>
          </a:p>
          <a:p>
            <a:r>
              <a:rPr lang="en-US" b="1" dirty="0" smtClean="0">
                <a:solidFill>
                  <a:srgbClr val="7030A0"/>
                </a:solidFill>
              </a:rPr>
              <a:t>Executive </a:t>
            </a:r>
            <a:r>
              <a:rPr lang="en-US" b="1" dirty="0">
                <a:solidFill>
                  <a:srgbClr val="7030A0"/>
                </a:solidFill>
              </a:rPr>
              <a:t>Director Review - Overview of Process</a:t>
            </a:r>
            <a:endParaRPr lang="en-US" dirty="0">
              <a:solidFill>
                <a:srgbClr val="7030A0"/>
              </a:solidFill>
            </a:endParaRPr>
          </a:p>
          <a:p>
            <a:r>
              <a:rPr lang="en-US" b="1" dirty="0"/>
              <a:t> </a:t>
            </a:r>
            <a:endParaRPr lang="en-US" dirty="0"/>
          </a:p>
          <a:p>
            <a:r>
              <a:rPr lang="en-US" dirty="0"/>
              <a:t> </a:t>
            </a:r>
          </a:p>
          <a:p>
            <a:pPr lvl="0"/>
            <a:r>
              <a:rPr lang="en-US" sz="1600" dirty="0"/>
              <a:t>Board President or </a:t>
            </a:r>
            <a:r>
              <a:rPr lang="en-US" sz="1600" dirty="0" smtClean="0"/>
              <a:t>designee leads </a:t>
            </a:r>
            <a:r>
              <a:rPr lang="en-US" sz="1600" dirty="0"/>
              <a:t>the </a:t>
            </a:r>
            <a:r>
              <a:rPr lang="en-US" sz="1600" dirty="0" smtClean="0"/>
              <a:t>process.  (ASI we used BOD President +1)</a:t>
            </a:r>
            <a:endParaRPr lang="en-US" sz="1600" dirty="0"/>
          </a:p>
          <a:p>
            <a:pPr lvl="0"/>
            <a:endParaRPr lang="en-US" sz="1600" dirty="0" smtClean="0"/>
          </a:p>
          <a:p>
            <a:pPr lvl="0"/>
            <a:r>
              <a:rPr lang="en-US" sz="1600" dirty="0" smtClean="0"/>
              <a:t>Evaluation tool/form determined.</a:t>
            </a:r>
          </a:p>
          <a:p>
            <a:pPr lvl="0"/>
            <a:endParaRPr lang="en-US" sz="1600" dirty="0"/>
          </a:p>
          <a:p>
            <a:pPr lvl="0"/>
            <a:r>
              <a:rPr lang="en-US" sz="1600" dirty="0" smtClean="0"/>
              <a:t>Evaluation questions sent </a:t>
            </a:r>
            <a:r>
              <a:rPr lang="en-US" sz="1600" dirty="0"/>
              <a:t>to </a:t>
            </a:r>
            <a:r>
              <a:rPr lang="en-US" sz="1600" dirty="0" smtClean="0"/>
              <a:t>full board </a:t>
            </a:r>
            <a:r>
              <a:rPr lang="en-US" sz="1600" dirty="0"/>
              <a:t>for feedback and return by (date).</a:t>
            </a:r>
          </a:p>
          <a:p>
            <a:pPr lvl="0"/>
            <a:endParaRPr lang="en-US" sz="1600" dirty="0" smtClean="0"/>
          </a:p>
          <a:p>
            <a:pPr lvl="0"/>
            <a:r>
              <a:rPr lang="en-US" sz="1600" dirty="0" smtClean="0"/>
              <a:t>Feedback </a:t>
            </a:r>
            <a:r>
              <a:rPr lang="en-US" sz="1600" dirty="0"/>
              <a:t>compiled and key points prepared to include in ED Annual Review meeting. </a:t>
            </a:r>
          </a:p>
          <a:p>
            <a:pPr lvl="0"/>
            <a:endParaRPr lang="en-US" sz="1600" dirty="0" smtClean="0"/>
          </a:p>
          <a:p>
            <a:pPr lvl="0"/>
            <a:r>
              <a:rPr lang="en-US" sz="1600" dirty="0" smtClean="0"/>
              <a:t>ED </a:t>
            </a:r>
            <a:r>
              <a:rPr lang="en-US" sz="1600" dirty="0"/>
              <a:t>asked to complete self-evaluation questions </a:t>
            </a:r>
            <a:r>
              <a:rPr lang="en-US" sz="1600" dirty="0" smtClean="0"/>
              <a:t>&amp; return in advance or bring </a:t>
            </a:r>
            <a:r>
              <a:rPr lang="en-US" sz="1600" dirty="0"/>
              <a:t>to Review meeting</a:t>
            </a:r>
            <a:r>
              <a:rPr lang="en-US" sz="1600" dirty="0" smtClean="0"/>
              <a:t>.</a:t>
            </a:r>
          </a:p>
          <a:p>
            <a:pPr lvl="0"/>
            <a:endParaRPr lang="en-US" sz="1600" dirty="0" smtClean="0"/>
          </a:p>
          <a:p>
            <a:pPr lvl="0"/>
            <a:r>
              <a:rPr lang="en-US" sz="1600" dirty="0" smtClean="0"/>
              <a:t>ED </a:t>
            </a:r>
            <a:r>
              <a:rPr lang="en-US" sz="1600" dirty="0"/>
              <a:t>Review meeting held.  Allow 2 hours.   </a:t>
            </a:r>
          </a:p>
          <a:p>
            <a:pPr lvl="0"/>
            <a:endParaRPr lang="en-US" sz="1600" dirty="0" smtClean="0"/>
          </a:p>
          <a:p>
            <a:pPr lvl="0"/>
            <a:r>
              <a:rPr lang="en-US" sz="1600" dirty="0" smtClean="0"/>
              <a:t>Summary </a:t>
            </a:r>
            <a:r>
              <a:rPr lang="en-US" sz="1600" dirty="0"/>
              <a:t>of meeting completed and shared with full board.</a:t>
            </a:r>
          </a:p>
          <a:p>
            <a:pPr lvl="0"/>
            <a:endParaRPr lang="en-US" sz="1600" dirty="0" smtClean="0"/>
          </a:p>
          <a:p>
            <a:pPr lvl="0"/>
            <a:r>
              <a:rPr lang="en-US" sz="1600" dirty="0" smtClean="0"/>
              <a:t>Final </a:t>
            </a:r>
            <a:r>
              <a:rPr lang="en-US" sz="1600" dirty="0"/>
              <a:t>letter from the board president to the ED written, summarizing the outcome - with notes about the year's accomplishments, decisions on goals for the year, summaries of any concerns or recommendations for improvement, codifying the decision on the raise, providing a formal document that concludes the process and lays the foundation for next year's process. </a:t>
            </a:r>
            <a:br>
              <a:rPr lang="en-US" sz="1600" dirty="0"/>
            </a:br>
            <a:endParaRPr lang="en-US" sz="1600" dirty="0"/>
          </a:p>
        </p:txBody>
      </p:sp>
    </p:spTree>
    <p:extLst>
      <p:ext uri="{BB962C8B-B14F-4D97-AF65-F5344CB8AC3E}">
        <p14:creationId xmlns:p14="http://schemas.microsoft.com/office/powerpoint/2010/main" val="1064684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E.D. Evaluation Sample:</a:t>
            </a:r>
            <a:br>
              <a:rPr lang="en-US" dirty="0" smtClean="0"/>
            </a:br>
            <a:r>
              <a:rPr lang="en-US" sz="3600" dirty="0" smtClean="0"/>
              <a:t>Relationship to Board </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654615"/>
              </p:ext>
            </p:extLst>
          </p:nvPr>
        </p:nvGraphicFramePr>
        <p:xfrm>
          <a:off x="1508760" y="2429605"/>
          <a:ext cx="6126480" cy="2860040"/>
        </p:xfrm>
        <a:graphic>
          <a:graphicData uri="http://schemas.openxmlformats.org/drawingml/2006/table">
            <a:tbl>
              <a:tblPr firstRow="1" firstCol="1" bandRow="1">
                <a:tableStyleId>{5C22544A-7EE6-4342-B048-85BDC9FD1C3A}</a:tableStyleId>
              </a:tblPr>
              <a:tblGrid>
                <a:gridCol w="5726430"/>
                <a:gridCol w="400050"/>
              </a:tblGrid>
              <a:tr h="279400">
                <a:tc>
                  <a:txBody>
                    <a:bodyPr/>
                    <a:lstStyle/>
                    <a:p>
                      <a:pPr marL="0" marR="0">
                        <a:lnSpc>
                          <a:spcPct val="105000"/>
                        </a:lnSpc>
                        <a:spcBef>
                          <a:spcPts val="0"/>
                        </a:spcBef>
                        <a:spcAft>
                          <a:spcPts val="0"/>
                        </a:spcAft>
                      </a:pPr>
                      <a:r>
                        <a:rPr lang="en-US" sz="1100" dirty="0">
                          <a:effectLst/>
                          <a:latin typeface="+mn-lt"/>
                        </a:rPr>
                        <a:t>Keeps the Board informed of organization activities, progress, and problems.</a:t>
                      </a:r>
                      <a:endParaRPr lang="en-US" sz="1100" dirty="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79400">
                <a:tc>
                  <a:txBody>
                    <a:bodyPr/>
                    <a:lstStyle/>
                    <a:p>
                      <a:pPr marL="0" marR="0">
                        <a:lnSpc>
                          <a:spcPct val="105000"/>
                        </a:lnSpc>
                        <a:spcBef>
                          <a:spcPts val="0"/>
                        </a:spcBef>
                        <a:spcAft>
                          <a:spcPts val="0"/>
                        </a:spcAft>
                      </a:pPr>
                      <a:r>
                        <a:rPr lang="en-US" sz="1100">
                          <a:effectLst/>
                          <a:latin typeface="+mn-lt"/>
                        </a:rPr>
                        <a:t>Is receptive to Board member ideas and suggestions.</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85115">
                <a:tc>
                  <a:txBody>
                    <a:bodyPr/>
                    <a:lstStyle/>
                    <a:p>
                      <a:pPr marL="0" marR="0">
                        <a:lnSpc>
                          <a:spcPct val="105000"/>
                        </a:lnSpc>
                        <a:spcBef>
                          <a:spcPts val="0"/>
                        </a:spcBef>
                        <a:spcAft>
                          <a:spcPts val="0"/>
                        </a:spcAft>
                      </a:pPr>
                      <a:r>
                        <a:rPr lang="en-US" sz="1100">
                          <a:effectLst/>
                          <a:latin typeface="+mn-lt"/>
                        </a:rPr>
                        <a:t>Makes sound recommendations for Board actions.</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85115">
                <a:tc>
                  <a:txBody>
                    <a:bodyPr/>
                    <a:lstStyle/>
                    <a:p>
                      <a:pPr marL="0" marR="0">
                        <a:lnSpc>
                          <a:spcPct val="105000"/>
                        </a:lnSpc>
                        <a:spcBef>
                          <a:spcPts val="0"/>
                        </a:spcBef>
                        <a:spcAft>
                          <a:spcPts val="0"/>
                        </a:spcAft>
                      </a:pPr>
                      <a:r>
                        <a:rPr lang="en-US" sz="1100">
                          <a:effectLst/>
                          <a:latin typeface="+mn-lt"/>
                        </a:rPr>
                        <a:t>Facilitates the decision process for the Board.</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73685">
                <a:tc>
                  <a:txBody>
                    <a:bodyPr/>
                    <a:lstStyle/>
                    <a:p>
                      <a:pPr marL="0" marR="0">
                        <a:lnSpc>
                          <a:spcPct val="105000"/>
                        </a:lnSpc>
                        <a:spcBef>
                          <a:spcPts val="0"/>
                        </a:spcBef>
                        <a:spcAft>
                          <a:spcPts val="0"/>
                        </a:spcAft>
                      </a:pPr>
                      <a:r>
                        <a:rPr lang="en-US" sz="1100">
                          <a:effectLst/>
                          <a:latin typeface="+mn-lt"/>
                        </a:rPr>
                        <a:t>Accepts constructive Board criticism and suggestions for improvement.</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79400">
                <a:tc>
                  <a:txBody>
                    <a:bodyPr/>
                    <a:lstStyle/>
                    <a:p>
                      <a:pPr marL="0" marR="0">
                        <a:lnSpc>
                          <a:spcPct val="105000"/>
                        </a:lnSpc>
                        <a:spcBef>
                          <a:spcPts val="0"/>
                        </a:spcBef>
                        <a:spcAft>
                          <a:spcPts val="0"/>
                        </a:spcAft>
                      </a:pPr>
                      <a:r>
                        <a:rPr lang="en-US" sz="1100">
                          <a:effectLst/>
                          <a:latin typeface="+mn-lt"/>
                        </a:rPr>
                        <a:t>Gives constructive criticism in a friendly, firm and positive way.</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85115">
                <a:tc>
                  <a:txBody>
                    <a:bodyPr/>
                    <a:lstStyle/>
                    <a:p>
                      <a:pPr marL="0" marR="0">
                        <a:lnSpc>
                          <a:spcPct val="105000"/>
                        </a:lnSpc>
                        <a:spcBef>
                          <a:spcPts val="0"/>
                        </a:spcBef>
                        <a:spcAft>
                          <a:spcPts val="0"/>
                        </a:spcAft>
                      </a:pPr>
                      <a:r>
                        <a:rPr lang="en-US" sz="1100">
                          <a:effectLst/>
                          <a:latin typeface="+mn-lt"/>
                        </a:rPr>
                        <a:t>Follows up on all problems and issues brought to the Executive Director's attention.</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161925">
                <a:tc>
                  <a:txBody>
                    <a:bodyPr/>
                    <a:lstStyle/>
                    <a:p>
                      <a:pPr marL="0" marR="0">
                        <a:lnSpc>
                          <a:spcPct val="105000"/>
                        </a:lnSpc>
                        <a:spcBef>
                          <a:spcPts val="0"/>
                        </a:spcBef>
                        <a:spcAft>
                          <a:spcPts val="0"/>
                        </a:spcAft>
                      </a:pPr>
                      <a:r>
                        <a:rPr lang="en-US" sz="1100">
                          <a:effectLst/>
                          <a:latin typeface="+mn-lt"/>
                        </a:rPr>
                        <a:t>Comments</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50825">
                <a:tc>
                  <a:txBody>
                    <a:bodyPr/>
                    <a:lstStyle/>
                    <a:p>
                      <a:pPr marL="342900" marR="0" lvl="0" indent="-342900">
                        <a:lnSpc>
                          <a:spcPct val="105000"/>
                        </a:lnSpc>
                        <a:spcBef>
                          <a:spcPts val="0"/>
                        </a:spcBef>
                        <a:spcAft>
                          <a:spcPts val="0"/>
                        </a:spcAft>
                        <a:buFont typeface="Symbol"/>
                        <a:buChar char=""/>
                      </a:pPr>
                      <a:r>
                        <a:rPr lang="en-US" sz="1100">
                          <a:effectLst/>
                          <a:latin typeface="+mn-lt"/>
                        </a:rPr>
                        <a:t> </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56540">
                <a:tc>
                  <a:txBody>
                    <a:bodyPr/>
                    <a:lstStyle/>
                    <a:p>
                      <a:pPr marL="342900" marR="0" lvl="0" indent="-342900">
                        <a:lnSpc>
                          <a:spcPct val="105000"/>
                        </a:lnSpc>
                        <a:spcBef>
                          <a:spcPts val="0"/>
                        </a:spcBef>
                        <a:spcAft>
                          <a:spcPts val="0"/>
                        </a:spcAft>
                        <a:buFont typeface="Symbol"/>
                        <a:buChar char=""/>
                      </a:pPr>
                      <a:r>
                        <a:rPr lang="en-US" sz="1100">
                          <a:effectLst/>
                          <a:latin typeface="+mn-lt"/>
                        </a:rPr>
                        <a:t> </a:t>
                      </a:r>
                      <a:endParaRPr lang="en-US" sz="1100">
                        <a:effectLst/>
                        <a:latin typeface="+mn-lt"/>
                        <a:ea typeface="Times New Roman"/>
                        <a:cs typeface="Times New Roman"/>
                      </a:endParaRPr>
                    </a:p>
                  </a:txBody>
                  <a:tcPr marL="68580" marR="68580" marT="0" marB="0"/>
                </a:tc>
                <a:tc>
                  <a:txBody>
                    <a:bodyPr/>
                    <a:lstStyle/>
                    <a:p>
                      <a:endParaRPr lang="en-US" sz="1000">
                        <a:effectLst/>
                        <a:latin typeface="+mn-lt"/>
                      </a:endParaRPr>
                    </a:p>
                  </a:txBody>
                  <a:tcPr marL="68580" marR="68580" marT="0" marB="0"/>
                </a:tc>
              </a:tr>
              <a:tr h="216535">
                <a:tc>
                  <a:txBody>
                    <a:bodyPr/>
                    <a:lstStyle/>
                    <a:p>
                      <a:pPr marL="342900" marR="0" lvl="0" indent="-342900">
                        <a:lnSpc>
                          <a:spcPct val="105000"/>
                        </a:lnSpc>
                        <a:spcBef>
                          <a:spcPts val="0"/>
                        </a:spcBef>
                        <a:spcAft>
                          <a:spcPts val="0"/>
                        </a:spcAft>
                        <a:buFont typeface="Symbol"/>
                        <a:buChar char=""/>
                      </a:pPr>
                      <a:r>
                        <a:rPr lang="en-US" sz="1100">
                          <a:effectLst/>
                          <a:latin typeface="+mn-lt"/>
                        </a:rPr>
                        <a:t> </a:t>
                      </a:r>
                      <a:endParaRPr lang="en-US" sz="1100">
                        <a:effectLst/>
                        <a:latin typeface="+mn-lt"/>
                        <a:ea typeface="Times New Roman"/>
                        <a:cs typeface="Times New Roman"/>
                      </a:endParaRPr>
                    </a:p>
                  </a:txBody>
                  <a:tcPr marL="68580" marR="68580" marT="0" marB="0"/>
                </a:tc>
                <a:tc>
                  <a:txBody>
                    <a:bodyPr/>
                    <a:lstStyle/>
                    <a:p>
                      <a:endParaRPr lang="en-US" sz="1000" dirty="0">
                        <a:effectLst/>
                        <a:latin typeface="+mn-lt"/>
                      </a:endParaRPr>
                    </a:p>
                  </a:txBody>
                  <a:tcPr marL="68580" marR="68580" marT="0" marB="0"/>
                </a:tc>
              </a:tr>
            </a:tbl>
          </a:graphicData>
        </a:graphic>
      </p:graphicFrame>
    </p:spTree>
    <p:extLst>
      <p:ext uri="{BB962C8B-B14F-4D97-AF65-F5344CB8AC3E}">
        <p14:creationId xmlns:p14="http://schemas.microsoft.com/office/powerpoint/2010/main" val="433337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Strategic Management Skills</a:t>
            </a:r>
            <a:endParaRPr lang="en-US" sz="3200" dirty="0"/>
          </a:p>
        </p:txBody>
      </p:sp>
      <p:graphicFrame>
        <p:nvGraphicFramePr>
          <p:cNvPr id="4" name="Content Placeholder 3"/>
          <p:cNvGraphicFramePr>
            <a:graphicFrameLocks noGrp="1"/>
          </p:cNvGraphicFramePr>
          <p:nvPr>
            <p:ph idx="1"/>
          </p:nvPr>
        </p:nvGraphicFramePr>
        <p:xfrm>
          <a:off x="1508760" y="2589625"/>
          <a:ext cx="6126480" cy="2538921"/>
        </p:xfrm>
        <a:graphic>
          <a:graphicData uri="http://schemas.openxmlformats.org/drawingml/2006/table">
            <a:tbl>
              <a:tblPr firstRow="1" firstCol="1" bandRow="1">
                <a:tableStyleId>{5C22544A-7EE6-4342-B048-85BDC9FD1C3A}</a:tableStyleId>
              </a:tblPr>
              <a:tblGrid>
                <a:gridCol w="5726430"/>
                <a:gridCol w="400050"/>
              </a:tblGrid>
              <a:tr h="216535">
                <a:tc>
                  <a:txBody>
                    <a:bodyPr/>
                    <a:lstStyle/>
                    <a:p>
                      <a:pPr marL="0" marR="0">
                        <a:lnSpc>
                          <a:spcPct val="105000"/>
                        </a:lnSpc>
                        <a:spcBef>
                          <a:spcPts val="0"/>
                        </a:spcBef>
                        <a:spcAft>
                          <a:spcPts val="0"/>
                        </a:spcAft>
                      </a:pPr>
                      <a:r>
                        <a:rPr lang="en-US" sz="1100">
                          <a:effectLst/>
                        </a:rPr>
                        <a:t>Manages well-planned office operations.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45110">
                <a:tc>
                  <a:txBody>
                    <a:bodyPr/>
                    <a:lstStyle/>
                    <a:p>
                      <a:pPr marL="0" marR="0">
                        <a:lnSpc>
                          <a:spcPct val="105000"/>
                        </a:lnSpc>
                        <a:spcBef>
                          <a:spcPts val="0"/>
                        </a:spcBef>
                        <a:spcAft>
                          <a:spcPts val="0"/>
                        </a:spcAft>
                      </a:pPr>
                      <a:r>
                        <a:rPr lang="en-US" sz="1100">
                          <a:effectLst/>
                        </a:rPr>
                        <a:t>Prepares all necessary reports and keeps accurate records.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50825">
                <a:tc>
                  <a:txBody>
                    <a:bodyPr/>
                    <a:lstStyle/>
                    <a:p>
                      <a:pPr marL="0" marR="0">
                        <a:lnSpc>
                          <a:spcPct val="105000"/>
                        </a:lnSpc>
                        <a:spcBef>
                          <a:spcPts val="0"/>
                        </a:spcBef>
                        <a:spcAft>
                          <a:spcPts val="0"/>
                        </a:spcAft>
                      </a:pPr>
                      <a:r>
                        <a:rPr lang="en-US" sz="1100">
                          <a:effectLst/>
                        </a:rPr>
                        <a:t>Speaks and writes clearly.</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50825">
                <a:tc>
                  <a:txBody>
                    <a:bodyPr/>
                    <a:lstStyle/>
                    <a:p>
                      <a:pPr marL="0" marR="0">
                        <a:lnSpc>
                          <a:spcPct val="105000"/>
                        </a:lnSpc>
                        <a:spcBef>
                          <a:spcPts val="0"/>
                        </a:spcBef>
                        <a:spcAft>
                          <a:spcPts val="0"/>
                        </a:spcAft>
                      </a:pPr>
                      <a:r>
                        <a:rPr lang="en-US" sz="1100">
                          <a:effectLst/>
                        </a:rPr>
                        <a:t>Achieves organizational goals and objectives.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39395">
                <a:tc>
                  <a:txBody>
                    <a:bodyPr/>
                    <a:lstStyle/>
                    <a:p>
                      <a:pPr marL="0" marR="0">
                        <a:lnSpc>
                          <a:spcPct val="105000"/>
                        </a:lnSpc>
                        <a:spcBef>
                          <a:spcPts val="0"/>
                        </a:spcBef>
                        <a:spcAft>
                          <a:spcPts val="0"/>
                        </a:spcAft>
                      </a:pPr>
                      <a:r>
                        <a:rPr lang="en-US" sz="1100">
                          <a:effectLst/>
                        </a:rPr>
                        <a:t>Is proactive in attitude and action.</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2250">
                <a:tc>
                  <a:txBody>
                    <a:bodyPr/>
                    <a:lstStyle/>
                    <a:p>
                      <a:pPr marL="0" marR="0">
                        <a:lnSpc>
                          <a:spcPct val="105000"/>
                        </a:lnSpc>
                        <a:spcBef>
                          <a:spcPts val="0"/>
                        </a:spcBef>
                        <a:spcAft>
                          <a:spcPts val="0"/>
                        </a:spcAft>
                      </a:pPr>
                      <a:r>
                        <a:rPr lang="en-US" sz="1100">
                          <a:effectLst/>
                        </a:rPr>
                        <a:t>Adequately follows through on set plans.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22250">
                <a:tc>
                  <a:txBody>
                    <a:bodyPr/>
                    <a:lstStyle/>
                    <a:p>
                      <a:pPr marL="0" marR="0">
                        <a:lnSpc>
                          <a:spcPct val="105000"/>
                        </a:lnSpc>
                        <a:spcBef>
                          <a:spcPts val="0"/>
                        </a:spcBef>
                        <a:spcAft>
                          <a:spcPts val="0"/>
                        </a:spcAft>
                      </a:pPr>
                      <a:r>
                        <a:rPr lang="en-US" sz="1100">
                          <a:effectLst/>
                        </a:rPr>
                        <a:t>Projects a vision for the organization.</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161925">
                <a:tc>
                  <a:txBody>
                    <a:bodyPr/>
                    <a:lstStyle/>
                    <a:p>
                      <a:pPr marL="0" marR="0">
                        <a:lnSpc>
                          <a:spcPct val="105000"/>
                        </a:lnSpc>
                        <a:spcBef>
                          <a:spcPts val="0"/>
                        </a:spcBef>
                        <a:spcAft>
                          <a:spcPts val="0"/>
                        </a:spcAft>
                      </a:pPr>
                      <a:r>
                        <a:rPr lang="en-US" sz="1100">
                          <a:effectLst/>
                        </a:rPr>
                        <a:t>Comments</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50825">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56540">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a:effectLst/>
                        <a:latin typeface="Cambria"/>
                      </a:endParaRPr>
                    </a:p>
                  </a:txBody>
                  <a:tcPr marL="68580" marR="68580" marT="0" marB="0"/>
                </a:tc>
              </a:tr>
              <a:tr h="216535">
                <a:tc>
                  <a:txBody>
                    <a:bodyPr/>
                    <a:lstStyle/>
                    <a:p>
                      <a:pPr marL="342900" marR="0" lvl="0" indent="-342900">
                        <a:lnSpc>
                          <a:spcPct val="105000"/>
                        </a:lnSpc>
                        <a:spcBef>
                          <a:spcPts val="0"/>
                        </a:spcBef>
                        <a:spcAft>
                          <a:spcPts val="0"/>
                        </a:spcAft>
                        <a:buFont typeface="Symbol"/>
                        <a:buChar char=""/>
                      </a:pPr>
                      <a:r>
                        <a:rPr lang="en-US" sz="1100">
                          <a:effectLst/>
                        </a:rPr>
                        <a:t> </a:t>
                      </a:r>
                      <a:endParaRPr lang="en-US" sz="1100">
                        <a:effectLst/>
                        <a:latin typeface="Cambria"/>
                        <a:ea typeface="Times New Roman"/>
                        <a:cs typeface="Times New Roman"/>
                      </a:endParaRPr>
                    </a:p>
                  </a:txBody>
                  <a:tcPr marL="68580" marR="68580" marT="0" marB="0"/>
                </a:tc>
                <a:tc>
                  <a:txBody>
                    <a:bodyPr/>
                    <a:lstStyle/>
                    <a:p>
                      <a:endParaRPr lang="en-US" sz="1000" dirty="0">
                        <a:effectLst/>
                        <a:latin typeface="Cambria"/>
                      </a:endParaRPr>
                    </a:p>
                  </a:txBody>
                  <a:tcPr marL="68580" marR="68580" marT="0" marB="0"/>
                </a:tc>
              </a:tr>
            </a:tbl>
          </a:graphicData>
        </a:graphic>
      </p:graphicFrame>
    </p:spTree>
    <p:extLst>
      <p:ext uri="{BB962C8B-B14F-4D97-AF65-F5344CB8AC3E}">
        <p14:creationId xmlns:p14="http://schemas.microsoft.com/office/powerpoint/2010/main" val="1789122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TotalTime>
  <Words>833</Words>
  <Application>Microsoft Office PowerPoint</Application>
  <PresentationFormat>On-screen Show (4:3)</PresentationFormat>
  <Paragraphs>215</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Cambria</vt:lpstr>
      <vt:lpstr>Symbol</vt:lpstr>
      <vt:lpstr>Times New Roman</vt:lpstr>
      <vt:lpstr>Office Theme</vt:lpstr>
      <vt:lpstr> EXECUTIVE DIRECTOR &amp; STAFF EVALUATION   Presented by Laurie Dean Torrell Executive Director,  Just Buffalo Literary Center Ldeant@justbuffalo.org </vt:lpstr>
      <vt:lpstr>Why spend the time talking about Staff Evaluation?     To be well prepared for Erie County Cultural Funding Application.   Because the IRS asks all nonprofits to describe their process for setting chief executive compensation in Schedule O of the Form 990—and performance evaluation is assumed to be a critical component.   Other reasons?</vt:lpstr>
      <vt:lpstr>  BECAUSE …   Your ability to recruit and retain top talent – staff, board &amp; volunteer – is arguably among the most crucial success factor for your nonprofit.    A thoughtful Annual Evaluation/Review process can help you do this.  It is essential for retaining  top performers  &amp; can also be used with volunteers – non salaried personnel    The real reason it’s worth spending the time to discuss this is  that it’s a tool that can have significant impact on your organization,  the people you work with and even on you yourself.   </vt:lpstr>
      <vt:lpstr>When you think of the topic of Evaluations of ED and staff, what are the connotations?  Something positive …or negative?  Something easy …or hard?  Something you want to do (or have done to you) …  or don’t want to do or have done?  </vt:lpstr>
      <vt:lpstr> BASIC POLICY   From Just Buffalo’s Erie County Application:   Articulate how your organization evaluates its programs, services, and/or other organizational initiatives:   … In addition, Just Buffalo invests a significant amount of time nurturing its most critical human resources. Each year the board conducts a self-evaluation; the Board President evaluates the Executive Director; and the Executive Director does the same for each staff member. This promotes open communication and transparency throughout the organization and helps to inform its activities and needs for the coming year.   </vt:lpstr>
      <vt:lpstr>PowerPoint Presentation</vt:lpstr>
      <vt:lpstr>           </vt:lpstr>
      <vt:lpstr>E.D. Evaluation Sample: Relationship to Board </vt:lpstr>
      <vt:lpstr>Strategic Management Skills</vt:lpstr>
      <vt:lpstr>Staff Development </vt:lpstr>
      <vt:lpstr>Oversight of Program, Operations &amp; Finances</vt:lpstr>
      <vt:lpstr>Personal &amp; Professional Attributes</vt:lpstr>
      <vt:lpstr>Services to Constituents</vt:lpstr>
      <vt:lpstr>Board E.D. Evaluation Questions</vt:lpstr>
      <vt:lpstr>PowerPoint Presentation</vt:lpstr>
      <vt:lpstr>   BASIC REVIEW QUESTIONS Staff – Supervisor/side by side columns   Review of past year What do you see as highlights and accomplishments from this past year?   Challenges What has been challenging or has not worked well?   Plans and key goals for coming year What do you see as the organization’s/and your own key goals for the coming year?   Professional and personal development What are you thinking about your career goals, job satisfaction, and work-life balance?  What are your plans for continuing to develop professionally?   Other Notes What else would you like to comment on (overall organization, leadership, collaboration, concerns, anything)? </vt:lpstr>
      <vt:lpstr>     Expanded Questions (used in 2014):   Reviewing your job description and thinking about your work over the past year:  How would you rate your own performance – in terms of accomplishing key goals, working at capacity, contributing to advancement of the organization’s mission?   What do you feel especially good about?  What have you enjoyed?  What helps you work at optimum capacity?   What has been difficult, frustrating or a challenge?  What keeps you from working at capacity?    Are there any areas you feel could be improved or strengthened?     How has your job compared to your expectations over the past 12 months? How would you rate your job satisfaction overall?   What would make you leave Just Buffalo?        </vt:lpstr>
      <vt:lpstr>           </vt:lpstr>
      <vt:lpstr>           </vt:lpstr>
      <vt:lpstr>           </vt:lpstr>
      <vt:lpstr>           </vt:lpstr>
      <vt:lpstr>           </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DIRECTOR AND STAFF EVALUATION  Presented by Laurie Dean Torrell Executive Director,  Just Buffalo Literary Center Ldeant@justbuffalo.org</dc:title>
  <dc:creator>Laurie</dc:creator>
  <cp:lastModifiedBy>Lauren Rojek</cp:lastModifiedBy>
  <cp:revision>29</cp:revision>
  <cp:lastPrinted>2015-03-16T20:36:01Z</cp:lastPrinted>
  <dcterms:created xsi:type="dcterms:W3CDTF">2015-03-16T18:36:57Z</dcterms:created>
  <dcterms:modified xsi:type="dcterms:W3CDTF">2015-03-16T21:10:45Z</dcterms:modified>
</cp:coreProperties>
</file>